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48" r:id="rId4"/>
    <p:sldMasterId id="2147483656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</p:sldIdLst>
  <p:sldSz cy="6858000" cx="9144000"/>
  <p:notesSz cx="6858000" cy="9144000"/>
  <p:embeddedFontLst>
    <p:embeddedFont>
      <p:font typeface="Lato"/>
      <p:regular r:id="rId26"/>
      <p:bold r:id="rId27"/>
      <p:italic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r:id="rId30" roundtripDataSignature="AMtx7mjIolZfDQNxI/RVv7H74EQ5N6hWM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Lato-regular.fntdata"/><Relationship Id="rId25" Type="http://schemas.openxmlformats.org/officeDocument/2006/relationships/slide" Target="slides/slide19.xml"/><Relationship Id="rId28" Type="http://schemas.openxmlformats.org/officeDocument/2006/relationships/font" Target="fonts/Lato-italic.fntdata"/><Relationship Id="rId27" Type="http://schemas.openxmlformats.org/officeDocument/2006/relationships/font" Target="fonts/Lato-bold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Lato-bold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0" Type="http://customschemas.google.com/relationships/presentationmetadata" Target="meta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pt-B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7" name="Google Shape;237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1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7" name="Google Shape;247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1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0" name="Google Shape;260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1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0" name="Google Shape;270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1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9" name="Google Shape;289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1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8" name="Google Shape;308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1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1" name="Google Shape;351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p1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p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0" name="Google Shape;130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Bom boa noite gente, hoje vamos focar mais na parte prática.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Como na semana passada a gente não conseguiu montar aos projetos, a gente vai dedicar aqui praticamente toda aula para montar os projetinhos e tirar dúvidas e explicar como eles funcionam, então primeiro a gente vai voltar lá na aula 4 né, e eu queria que vocês montassem para essa aula o semáforo com um botão né vamos entender lá que tá funcionando o que ele tá fazendo.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Tá em seguida tá a gente vai montar o projetinho 6 tá bom que é o é a sequência de leds controlada por um potenciômetro eu vou explicar para vocês o que acontece. Por fim, a gente vai monta os projetos 7, 8 e 9, mas se não der tempo, vamos pelo menos montar o projeto 7 e 8 e o 9 fica para casa.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Vamos pegar os kits. 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7" name="Google Shape;147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5" name="Google Shape;155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7" name="Google Shape;167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4" name="Google Shape;174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0" name="Google Shape;190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1" name="Google Shape;211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1" name="Google Shape;221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ogo + Black">
  <p:cSld name="Logo + Black">
    <p:bg>
      <p:bgPr>
        <a:solidFill>
          <a:schemeClr val="dk1"/>
        </a:solidFill>
      </p:bgPr>
    </p:bg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de Título" type="title">
  <p:cSld name="TITLE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25"/>
          <p:cNvSpPr txBox="1"/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5"/>
          <p:cNvSpPr txBox="1"/>
          <p:nvPr>
            <p:ph idx="1" type="subTitle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67" name="Google Shape;67;p25"/>
          <p:cNvSpPr txBox="1"/>
          <p:nvPr>
            <p:ph idx="10" type="dt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25"/>
          <p:cNvSpPr txBox="1"/>
          <p:nvPr>
            <p:ph idx="11" type="ftr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Conteúdo">
  <p:cSld name="Título e Conteúdo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6"/>
          <p:cNvSpPr txBox="1"/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26"/>
          <p:cNvSpPr txBox="1"/>
          <p:nvPr>
            <p:ph idx="1" type="body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2" name="Google Shape;72;p26"/>
          <p:cNvSpPr txBox="1"/>
          <p:nvPr>
            <p:ph idx="10" type="dt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6"/>
          <p:cNvSpPr txBox="1"/>
          <p:nvPr>
            <p:ph idx="11" type="ftr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beçalho da Seção" type="secHead">
  <p:cSld name="SECTION_HEADER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7"/>
          <p:cNvSpPr txBox="1"/>
          <p:nvPr>
            <p:ph type="title"/>
          </p:nvPr>
        </p:nvSpPr>
        <p:spPr>
          <a:xfrm>
            <a:off x="623888" y="1709738"/>
            <a:ext cx="78867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7"/>
          <p:cNvSpPr txBox="1"/>
          <p:nvPr>
            <p:ph idx="1" type="body"/>
          </p:nvPr>
        </p:nvSpPr>
        <p:spPr>
          <a:xfrm>
            <a:off x="623888" y="4589463"/>
            <a:ext cx="78867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7" name="Google Shape;77;p27"/>
          <p:cNvSpPr txBox="1"/>
          <p:nvPr>
            <p:ph idx="10" type="dt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7"/>
          <p:cNvSpPr txBox="1"/>
          <p:nvPr>
            <p:ph idx="11" type="ftr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uas Partes de Conteúdo" type="twoObj">
  <p:cSld name="TWO_OBJECTS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8"/>
          <p:cNvSpPr txBox="1"/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28"/>
          <p:cNvSpPr txBox="1"/>
          <p:nvPr>
            <p:ph idx="1" type="body"/>
          </p:nvPr>
        </p:nvSpPr>
        <p:spPr>
          <a:xfrm>
            <a:off x="628650" y="1825625"/>
            <a:ext cx="386715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2" name="Google Shape;82;p28"/>
          <p:cNvSpPr txBox="1"/>
          <p:nvPr>
            <p:ph idx="2" type="body"/>
          </p:nvPr>
        </p:nvSpPr>
        <p:spPr>
          <a:xfrm>
            <a:off x="4648200" y="1825625"/>
            <a:ext cx="386715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3" name="Google Shape;83;p28"/>
          <p:cNvSpPr txBox="1"/>
          <p:nvPr>
            <p:ph idx="10" type="dt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28"/>
          <p:cNvSpPr txBox="1"/>
          <p:nvPr>
            <p:ph idx="11" type="ftr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ção" type="twoTxTwoObj">
  <p:cSld name="TWO_OBJECTS_WITH_TEXT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9"/>
          <p:cNvSpPr txBox="1"/>
          <p:nvPr>
            <p:ph type="title"/>
          </p:nvPr>
        </p:nvSpPr>
        <p:spPr>
          <a:xfrm>
            <a:off x="630238" y="365125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29"/>
          <p:cNvSpPr txBox="1"/>
          <p:nvPr>
            <p:ph idx="1" type="body"/>
          </p:nvPr>
        </p:nvSpPr>
        <p:spPr>
          <a:xfrm>
            <a:off x="630238" y="1681163"/>
            <a:ext cx="386873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88" name="Google Shape;88;p29"/>
          <p:cNvSpPr txBox="1"/>
          <p:nvPr>
            <p:ph idx="2" type="body"/>
          </p:nvPr>
        </p:nvSpPr>
        <p:spPr>
          <a:xfrm>
            <a:off x="630238" y="2505075"/>
            <a:ext cx="386873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9" name="Google Shape;89;p29"/>
          <p:cNvSpPr txBox="1"/>
          <p:nvPr>
            <p:ph idx="3" type="body"/>
          </p:nvPr>
        </p:nvSpPr>
        <p:spPr>
          <a:xfrm>
            <a:off x="4629150" y="1681163"/>
            <a:ext cx="38877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90" name="Google Shape;90;p29"/>
          <p:cNvSpPr txBox="1"/>
          <p:nvPr>
            <p:ph idx="4" type="body"/>
          </p:nvPr>
        </p:nvSpPr>
        <p:spPr>
          <a:xfrm>
            <a:off x="4629150" y="2505075"/>
            <a:ext cx="38877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1" name="Google Shape;91;p29"/>
          <p:cNvSpPr txBox="1"/>
          <p:nvPr>
            <p:ph idx="10" type="dt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29"/>
          <p:cNvSpPr txBox="1"/>
          <p:nvPr>
            <p:ph idx="11" type="ftr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mente Título" type="titleOnly">
  <p:cSld name="TITLE_ONLY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30"/>
          <p:cNvSpPr txBox="1"/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30"/>
          <p:cNvSpPr txBox="1"/>
          <p:nvPr>
            <p:ph idx="10" type="dt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30"/>
          <p:cNvSpPr txBox="1"/>
          <p:nvPr>
            <p:ph idx="11" type="ftr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 Branco" type="blank">
  <p:cSld name="BLANK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31"/>
          <p:cNvSpPr txBox="1"/>
          <p:nvPr>
            <p:ph idx="10" type="dt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31"/>
          <p:cNvSpPr txBox="1"/>
          <p:nvPr>
            <p:ph idx="11" type="ftr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údo com Legenda" type="objTx">
  <p:cSld name="OBJECT_WITH_CAPTION_TEXT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2"/>
          <p:cNvSpPr txBox="1"/>
          <p:nvPr>
            <p:ph type="title"/>
          </p:nvPr>
        </p:nvSpPr>
        <p:spPr>
          <a:xfrm>
            <a:off x="630238" y="457200"/>
            <a:ext cx="2949575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32"/>
          <p:cNvSpPr txBox="1"/>
          <p:nvPr>
            <p:ph idx="1" type="body"/>
          </p:nvPr>
        </p:nvSpPr>
        <p:spPr>
          <a:xfrm>
            <a:off x="3887788" y="987425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103" name="Google Shape;103;p32"/>
          <p:cNvSpPr txBox="1"/>
          <p:nvPr>
            <p:ph idx="2" type="body"/>
          </p:nvPr>
        </p:nvSpPr>
        <p:spPr>
          <a:xfrm>
            <a:off x="630238" y="2057400"/>
            <a:ext cx="2949575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04" name="Google Shape;104;p32"/>
          <p:cNvSpPr txBox="1"/>
          <p:nvPr>
            <p:ph idx="10" type="dt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32"/>
          <p:cNvSpPr txBox="1"/>
          <p:nvPr>
            <p:ph idx="11" type="ftr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m com Legenda" type="picTx">
  <p:cSld name="PICTURE_WITH_CAPTION_TEXT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33"/>
          <p:cNvSpPr txBox="1"/>
          <p:nvPr>
            <p:ph type="title"/>
          </p:nvPr>
        </p:nvSpPr>
        <p:spPr>
          <a:xfrm>
            <a:off x="630238" y="457200"/>
            <a:ext cx="2949575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33"/>
          <p:cNvSpPr/>
          <p:nvPr>
            <p:ph idx="2" type="pic"/>
          </p:nvPr>
        </p:nvSpPr>
        <p:spPr>
          <a:xfrm>
            <a:off x="3887788" y="987425"/>
            <a:ext cx="462915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109" name="Google Shape;109;p33"/>
          <p:cNvSpPr txBox="1"/>
          <p:nvPr>
            <p:ph idx="1" type="body"/>
          </p:nvPr>
        </p:nvSpPr>
        <p:spPr>
          <a:xfrm>
            <a:off x="630238" y="2057400"/>
            <a:ext cx="2949575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10" name="Google Shape;110;p33"/>
          <p:cNvSpPr txBox="1"/>
          <p:nvPr>
            <p:ph idx="10" type="dt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33"/>
          <p:cNvSpPr txBox="1"/>
          <p:nvPr>
            <p:ph idx="11" type="ftr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Texto Vertical" type="vertTx">
  <p:cSld name="VERTICAL_TEXT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4"/>
          <p:cNvSpPr txBox="1"/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34"/>
          <p:cNvSpPr txBox="1"/>
          <p:nvPr>
            <p:ph idx="1" type="body"/>
          </p:nvPr>
        </p:nvSpPr>
        <p:spPr>
          <a:xfrm rot="5400000">
            <a:off x="2396331" y="57944"/>
            <a:ext cx="4351338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5" name="Google Shape;115;p34"/>
          <p:cNvSpPr txBox="1"/>
          <p:nvPr>
            <p:ph idx="10" type="dt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34"/>
          <p:cNvSpPr txBox="1"/>
          <p:nvPr>
            <p:ph idx="11" type="ftr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6"/>
          <p:cNvSpPr txBox="1"/>
          <p:nvPr>
            <p:ph type="ctrTitle"/>
          </p:nvPr>
        </p:nvSpPr>
        <p:spPr>
          <a:xfrm>
            <a:off x="685800" y="2125981"/>
            <a:ext cx="777240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5" name="Google Shape;15;p36"/>
          <p:cNvSpPr txBox="1"/>
          <p:nvPr>
            <p:ph idx="1" type="subTitle"/>
          </p:nvPr>
        </p:nvSpPr>
        <p:spPr>
          <a:xfrm>
            <a:off x="1371600" y="3840481"/>
            <a:ext cx="640080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" name="Google Shape;16;p36"/>
          <p:cNvSpPr txBox="1"/>
          <p:nvPr>
            <p:ph idx="11" type="ftr"/>
          </p:nvPr>
        </p:nvSpPr>
        <p:spPr>
          <a:xfrm>
            <a:off x="3108960" y="6377941"/>
            <a:ext cx="292608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" name="Google Shape;17;p36"/>
          <p:cNvSpPr txBox="1"/>
          <p:nvPr>
            <p:ph idx="10" type="dt"/>
          </p:nvPr>
        </p:nvSpPr>
        <p:spPr>
          <a:xfrm>
            <a:off x="457200" y="6377941"/>
            <a:ext cx="210312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" name="Google Shape;18;p36"/>
          <p:cNvSpPr txBox="1"/>
          <p:nvPr>
            <p:ph idx="12" type="sldNum"/>
          </p:nvPr>
        </p:nvSpPr>
        <p:spPr>
          <a:xfrm>
            <a:off x="6583680" y="6377941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o e Título Vertical" type="vertTitleAndTx">
  <p:cSld name="VERTICAL_TITLE_AND_VERTICAL_TEXT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35"/>
          <p:cNvSpPr txBox="1"/>
          <p:nvPr>
            <p:ph type="title"/>
          </p:nvPr>
        </p:nvSpPr>
        <p:spPr>
          <a:xfrm rot="5400000">
            <a:off x="4623594" y="2285207"/>
            <a:ext cx="5811838" cy="1971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" name="Google Shape;119;p35"/>
          <p:cNvSpPr txBox="1"/>
          <p:nvPr>
            <p:ph idx="1" type="body"/>
          </p:nvPr>
        </p:nvSpPr>
        <p:spPr>
          <a:xfrm rot="5400000">
            <a:off x="604044" y="389731"/>
            <a:ext cx="5811838" cy="5762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0" name="Google Shape;120;p35"/>
          <p:cNvSpPr txBox="1"/>
          <p:nvPr>
            <p:ph idx="10" type="dt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p35"/>
          <p:cNvSpPr txBox="1"/>
          <p:nvPr>
            <p:ph idx="11" type="ftr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7"/>
          <p:cNvSpPr txBox="1"/>
          <p:nvPr>
            <p:ph type="title"/>
          </p:nvPr>
        </p:nvSpPr>
        <p:spPr>
          <a:xfrm>
            <a:off x="1597025" y="56108"/>
            <a:ext cx="5949950" cy="18203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" name="Google Shape;21;p37"/>
          <p:cNvSpPr txBox="1"/>
          <p:nvPr>
            <p:ph idx="1" type="body"/>
          </p:nvPr>
        </p:nvSpPr>
        <p:spPr>
          <a:xfrm>
            <a:off x="956888" y="1834008"/>
            <a:ext cx="7230222" cy="36914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" name="Google Shape;22;p37"/>
          <p:cNvSpPr txBox="1"/>
          <p:nvPr>
            <p:ph idx="11" type="ftr"/>
          </p:nvPr>
        </p:nvSpPr>
        <p:spPr>
          <a:xfrm>
            <a:off x="3108960" y="6377941"/>
            <a:ext cx="292608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" name="Google Shape;23;p37"/>
          <p:cNvSpPr txBox="1"/>
          <p:nvPr>
            <p:ph idx="10" type="dt"/>
          </p:nvPr>
        </p:nvSpPr>
        <p:spPr>
          <a:xfrm>
            <a:off x="457200" y="6377941"/>
            <a:ext cx="210312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" name="Google Shape;24;p37"/>
          <p:cNvSpPr txBox="1"/>
          <p:nvPr>
            <p:ph idx="12" type="sldNum"/>
          </p:nvPr>
        </p:nvSpPr>
        <p:spPr>
          <a:xfrm>
            <a:off x="6583680" y="6377941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8"/>
          <p:cNvSpPr/>
          <p:nvPr/>
        </p:nvSpPr>
        <p:spPr>
          <a:xfrm>
            <a:off x="0" y="0"/>
            <a:ext cx="9144000" cy="6858000"/>
          </a:xfrm>
          <a:custGeom>
            <a:rect b="b" l="l" r="r" t="t"/>
            <a:pathLst>
              <a:path extrusionOk="0" h="5143500" w="9144000">
                <a:moveTo>
                  <a:pt x="0" y="0"/>
                </a:moveTo>
                <a:lnTo>
                  <a:pt x="9143999" y="0"/>
                </a:lnTo>
                <a:lnTo>
                  <a:pt x="9143999" y="5143499"/>
                </a:lnTo>
                <a:lnTo>
                  <a:pt x="0" y="514349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27;p38"/>
          <p:cNvSpPr txBox="1"/>
          <p:nvPr>
            <p:ph type="title"/>
          </p:nvPr>
        </p:nvSpPr>
        <p:spPr>
          <a:xfrm>
            <a:off x="1597025" y="56108"/>
            <a:ext cx="5949950" cy="18203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8" name="Google Shape;28;p38"/>
          <p:cNvSpPr txBox="1"/>
          <p:nvPr>
            <p:ph idx="1" type="body"/>
          </p:nvPr>
        </p:nvSpPr>
        <p:spPr>
          <a:xfrm>
            <a:off x="493476" y="1800417"/>
            <a:ext cx="3801745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" name="Google Shape;29;p38"/>
          <p:cNvSpPr txBox="1"/>
          <p:nvPr>
            <p:ph idx="2" type="body"/>
          </p:nvPr>
        </p:nvSpPr>
        <p:spPr>
          <a:xfrm>
            <a:off x="4608275" y="1800417"/>
            <a:ext cx="4022725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" name="Google Shape;30;p38"/>
          <p:cNvSpPr txBox="1"/>
          <p:nvPr>
            <p:ph idx="11" type="ftr"/>
          </p:nvPr>
        </p:nvSpPr>
        <p:spPr>
          <a:xfrm>
            <a:off x="3108960" y="6377941"/>
            <a:ext cx="292608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" name="Google Shape;31;p38"/>
          <p:cNvSpPr txBox="1"/>
          <p:nvPr>
            <p:ph idx="10" type="dt"/>
          </p:nvPr>
        </p:nvSpPr>
        <p:spPr>
          <a:xfrm>
            <a:off x="457200" y="6377941"/>
            <a:ext cx="210312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" name="Google Shape;32;p38"/>
          <p:cNvSpPr txBox="1"/>
          <p:nvPr>
            <p:ph idx="12" type="sldNum"/>
          </p:nvPr>
        </p:nvSpPr>
        <p:spPr>
          <a:xfrm>
            <a:off x="6583680" y="6377941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39"/>
          <p:cNvSpPr txBox="1"/>
          <p:nvPr>
            <p:ph type="title"/>
          </p:nvPr>
        </p:nvSpPr>
        <p:spPr>
          <a:xfrm>
            <a:off x="1597025" y="56108"/>
            <a:ext cx="5949950" cy="18203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5" name="Google Shape;35;p39"/>
          <p:cNvSpPr txBox="1"/>
          <p:nvPr>
            <p:ph idx="11" type="ftr"/>
          </p:nvPr>
        </p:nvSpPr>
        <p:spPr>
          <a:xfrm>
            <a:off x="3108960" y="6377941"/>
            <a:ext cx="292608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" name="Google Shape;36;p39"/>
          <p:cNvSpPr txBox="1"/>
          <p:nvPr>
            <p:ph idx="10" type="dt"/>
          </p:nvPr>
        </p:nvSpPr>
        <p:spPr>
          <a:xfrm>
            <a:off x="457200" y="6377941"/>
            <a:ext cx="210312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" name="Google Shape;37;p39"/>
          <p:cNvSpPr txBox="1"/>
          <p:nvPr>
            <p:ph idx="12" type="sldNum"/>
          </p:nvPr>
        </p:nvSpPr>
        <p:spPr>
          <a:xfrm>
            <a:off x="6583680" y="6377941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40"/>
          <p:cNvSpPr txBox="1"/>
          <p:nvPr>
            <p:ph idx="11" type="ftr"/>
          </p:nvPr>
        </p:nvSpPr>
        <p:spPr>
          <a:xfrm>
            <a:off x="3108960" y="6377941"/>
            <a:ext cx="292608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" name="Google Shape;40;p40"/>
          <p:cNvSpPr txBox="1"/>
          <p:nvPr>
            <p:ph idx="10" type="dt"/>
          </p:nvPr>
        </p:nvSpPr>
        <p:spPr>
          <a:xfrm>
            <a:off x="457200" y="6377941"/>
            <a:ext cx="210312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" name="Google Shape;41;p40"/>
          <p:cNvSpPr txBox="1"/>
          <p:nvPr>
            <p:ph idx="12" type="sldNum"/>
          </p:nvPr>
        </p:nvSpPr>
        <p:spPr>
          <a:xfrm>
            <a:off x="6583680" y="6377941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de título" type="title">
  <p:cSld name="TITLE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41"/>
          <p:cNvSpPr txBox="1"/>
          <p:nvPr>
            <p:ph type="ctrTitle"/>
          </p:nvPr>
        </p:nvSpPr>
        <p:spPr>
          <a:xfrm>
            <a:off x="685800" y="2130429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4" name="Google Shape;44;p41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" name="Google Shape;45;p41"/>
          <p:cNvSpPr txBox="1"/>
          <p:nvPr>
            <p:ph idx="10" type="dt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" name="Google Shape;46;p41"/>
          <p:cNvSpPr txBox="1"/>
          <p:nvPr>
            <p:ph idx="11" type="ftr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" name="Google Shape;47;p41"/>
          <p:cNvSpPr txBox="1"/>
          <p:nvPr>
            <p:ph idx="12" type="sldNum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3"/>
          <p:cNvSpPr txBox="1"/>
          <p:nvPr>
            <p:ph idx="11" type="ftr"/>
          </p:nvPr>
        </p:nvSpPr>
        <p:spPr>
          <a:xfrm>
            <a:off x="3108960" y="6377941"/>
            <a:ext cx="292608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23"/>
          <p:cNvSpPr txBox="1"/>
          <p:nvPr>
            <p:ph idx="10" type="dt"/>
          </p:nvPr>
        </p:nvSpPr>
        <p:spPr>
          <a:xfrm>
            <a:off x="457200" y="6377941"/>
            <a:ext cx="2103120" cy="36933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00659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abeçalho da Seção">
  <p:cSld name="1_Cabeçalho da Seção">
    <p:bg>
      <p:bgPr>
        <a:solidFill>
          <a:schemeClr val="lt1"/>
        </a:soli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" y="1975644"/>
            <a:ext cx="9143999" cy="2906713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24"/>
          <p:cNvSpPr txBox="1"/>
          <p:nvPr>
            <p:ph type="title"/>
          </p:nvPr>
        </p:nvSpPr>
        <p:spPr>
          <a:xfrm>
            <a:off x="628650" y="2073528"/>
            <a:ext cx="8387603" cy="123444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3000"/>
              <a:buFont typeface="Arial"/>
              <a:buNone/>
              <a:defRPr sz="3000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62" name="Google Shape;62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0070" y="2039438"/>
            <a:ext cx="149369" cy="2592933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24"/>
          <p:cNvSpPr txBox="1"/>
          <p:nvPr/>
        </p:nvSpPr>
        <p:spPr>
          <a:xfrm>
            <a:off x="628649" y="3357951"/>
            <a:ext cx="8024534" cy="1234448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400"/>
              <a:buFont typeface="Arial"/>
              <a:buNone/>
            </a:pPr>
            <a:r>
              <a:rPr b="1" lang="pt-BR" sz="1400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Todos direitos reservados. Reprodução ou divulgação total ou parcial deste documento é expressamente proibido sem o consentimento formal, por escrito, do Professor (autor).</a:t>
            </a:r>
            <a:endParaRPr b="1" sz="2800">
              <a:solidFill>
                <a:srgbClr val="D8D8D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image" Target="../media/image25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10" Type="http://schemas.openxmlformats.org/officeDocument/2006/relationships/theme" Target="../theme/theme2.xml"/><Relationship Id="rId9" Type="http://schemas.openxmlformats.org/officeDocument/2006/relationships/slideLayout" Target="../slideLayouts/slideLayout7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6.xml"/><Relationship Id="rId13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18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Relationship Id="rId15" Type="http://schemas.openxmlformats.org/officeDocument/2006/relationships/theme" Target="../theme/theme3.xml"/><Relationship Id="rId14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3.xml"/><Relationship Id="rId8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0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2"/>
            <a:ext cx="9144000" cy="6864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20"/>
          <p:cNvPicPr preferRelativeResize="0"/>
          <p:nvPr/>
        </p:nvPicPr>
        <p:blipFill rotWithShape="1">
          <a:blip r:embed="rId2">
            <a:alphaModFix/>
          </a:blip>
          <a:srcRect b="-62954" l="-10475" r="0" t="-31201"/>
          <a:stretch/>
        </p:blipFill>
        <p:spPr>
          <a:xfrm>
            <a:off x="8382001" y="279400"/>
            <a:ext cx="533399" cy="304799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22"/>
          <p:cNvSpPr txBox="1"/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0" name="Google Shape;50;p22"/>
          <p:cNvSpPr txBox="1"/>
          <p:nvPr>
            <p:ph idx="1" type="body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1" name="Google Shape;51;p22"/>
          <p:cNvSpPr txBox="1"/>
          <p:nvPr>
            <p:ph idx="10" type="dt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" name="Google Shape;52;p22"/>
          <p:cNvSpPr txBox="1"/>
          <p:nvPr>
            <p:ph idx="11" type="ftr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53" name="Google Shape;53;p2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29017" y="329329"/>
            <a:ext cx="997107" cy="272893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22"/>
          <p:cNvSpPr/>
          <p:nvPr/>
        </p:nvSpPr>
        <p:spPr>
          <a:xfrm>
            <a:off x="8354334" y="6165304"/>
            <a:ext cx="789666" cy="410186"/>
          </a:xfrm>
          <a:prstGeom prst="rect">
            <a:avLst/>
          </a:prstGeom>
          <a:solidFill>
            <a:srgbClr val="F026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" name="Google Shape;55;p22"/>
          <p:cNvSpPr/>
          <p:nvPr/>
        </p:nvSpPr>
        <p:spPr>
          <a:xfrm>
            <a:off x="0" y="6525344"/>
            <a:ext cx="2445026" cy="327285"/>
          </a:xfrm>
          <a:prstGeom prst="rect">
            <a:avLst/>
          </a:prstGeom>
          <a:solidFill>
            <a:srgbClr val="F026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7" r:id="rId2"/>
    <p:sldLayoutId id="2147483658" r:id="rId3"/>
    <p:sldLayoutId id="2147483659" r:id="rId4"/>
    <p:sldLayoutId id="2147483660" r:id="rId5"/>
    <p:sldLayoutId id="2147483661" r:id="rId6"/>
    <p:sldLayoutId id="2147483662" r:id="rId7"/>
    <p:sldLayoutId id="2147483663" r:id="rId8"/>
    <p:sldLayoutId id="2147483664" r:id="rId9"/>
    <p:sldLayoutId id="2147483665" r:id="rId10"/>
    <p:sldLayoutId id="2147483666" r:id="rId11"/>
    <p:sldLayoutId id="2147483667" r:id="rId12"/>
    <p:sldLayoutId id="2147483668" r:id="rId13"/>
    <p:sldLayoutId id="2147483669" r:id="rId14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jpg"/><Relationship Id="rId4" Type="http://schemas.openxmlformats.org/officeDocument/2006/relationships/image" Target="../media/image2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9.gif"/><Relationship Id="rId4" Type="http://schemas.openxmlformats.org/officeDocument/2006/relationships/hyperlink" Target="https://www.tinkercad.com/things/7gGIaHKwKaj?sharecode=1TrpxkViBZxqaoT1j6_jZitVRZhsfqe2xu3E33KvJ9k" TargetMode="External"/><Relationship Id="rId5" Type="http://schemas.openxmlformats.org/officeDocument/2006/relationships/image" Target="../media/image2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9.gif"/><Relationship Id="rId4" Type="http://schemas.openxmlformats.org/officeDocument/2006/relationships/hyperlink" Target="https://www.tinkercad.com/things/hK5JDbCrjyz?sharecode=pp-3qGgelRpNyWgKDgmOacRYwf93J0qEP1H78ZNgBpA" TargetMode="External"/><Relationship Id="rId5" Type="http://schemas.openxmlformats.org/officeDocument/2006/relationships/image" Target="../media/image2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9.gif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1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jpg"/><Relationship Id="rId4" Type="http://schemas.openxmlformats.org/officeDocument/2006/relationships/image" Target="../media/image11.jpg"/><Relationship Id="rId5" Type="http://schemas.openxmlformats.org/officeDocument/2006/relationships/image" Target="../media/image17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76200" y="837363"/>
            <a:ext cx="9135541" cy="51387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69542" y="2997941"/>
            <a:ext cx="3204916" cy="8621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0"/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O que é RTC?</a:t>
            </a:r>
            <a:endParaRPr/>
          </a:p>
        </p:txBody>
      </p:sp>
      <p:pic>
        <p:nvPicPr>
          <p:cNvPr descr="Clock signals | CircuitVerse" id="241" name="Google Shape;241;p10"/>
          <p:cNvPicPr preferRelativeResize="0"/>
          <p:nvPr/>
        </p:nvPicPr>
        <p:blipFill rotWithShape="1">
          <a:blip r:embed="rId3">
            <a:alphaModFix/>
          </a:blip>
          <a:srcRect b="16799" l="0" r="0" t="0"/>
          <a:stretch/>
        </p:blipFill>
        <p:spPr>
          <a:xfrm>
            <a:off x="107504" y="1024300"/>
            <a:ext cx="2857503" cy="534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20905" y="841236"/>
            <a:ext cx="6859981" cy="5260640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10"/>
          <p:cNvSpPr txBox="1"/>
          <p:nvPr/>
        </p:nvSpPr>
        <p:spPr>
          <a:xfrm>
            <a:off x="3369202" y="471103"/>
            <a:ext cx="4572000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800">
                <a:solidFill>
                  <a:srgbClr val="414042"/>
                </a:solidFill>
                <a:latin typeface="Lato"/>
                <a:ea typeface="Lato"/>
                <a:cs typeface="Lato"/>
                <a:sym typeface="Lato"/>
              </a:rPr>
              <a:t>Internal Circuit Blocks of a PCA21125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pt-B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" name="Google Shape;244;p10"/>
          <p:cNvSpPr txBox="1"/>
          <p:nvPr/>
        </p:nvSpPr>
        <p:spPr>
          <a:xfrm>
            <a:off x="2020905" y="6065403"/>
            <a:ext cx="4572000" cy="2000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Fonte: https://www.electronics-tutorials.ws/wp-content/uploads/2016/12/NXP-NEXT-Tutorial-3-fig-1.png?w=1024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1"/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O que é UTC?</a:t>
            </a:r>
            <a:endParaRPr/>
          </a:p>
        </p:txBody>
      </p:sp>
      <p:grpSp>
        <p:nvGrpSpPr>
          <p:cNvPr id="251" name="Google Shape;251;p11"/>
          <p:cNvGrpSpPr/>
          <p:nvPr/>
        </p:nvGrpSpPr>
        <p:grpSpPr>
          <a:xfrm>
            <a:off x="4644008" y="1052736"/>
            <a:ext cx="4248472" cy="1512168"/>
            <a:chOff x="638714" y="1308295"/>
            <a:chExt cx="10971395" cy="1901011"/>
          </a:xfrm>
        </p:grpSpPr>
        <p:sp>
          <p:nvSpPr>
            <p:cNvPr id="252" name="Google Shape;252;p11"/>
            <p:cNvSpPr/>
            <p:nvPr/>
          </p:nvSpPr>
          <p:spPr>
            <a:xfrm>
              <a:off x="1378423" y="1308295"/>
              <a:ext cx="10231686" cy="190101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0" lIns="32400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rPr lang="pt-BR"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Visa eliminar as questões de fuso e horário de verão em aplicações, de modo que os computadores consigam se comunicar e sincronizar.</a:t>
              </a:r>
              <a:endParaRPr/>
            </a:p>
          </p:txBody>
        </p:sp>
        <p:sp>
          <p:nvSpPr>
            <p:cNvPr id="253" name="Google Shape;253;p11"/>
            <p:cNvSpPr/>
            <p:nvPr/>
          </p:nvSpPr>
          <p:spPr>
            <a:xfrm>
              <a:off x="638714" y="1308295"/>
              <a:ext cx="1075481" cy="1901011"/>
            </a:xfrm>
            <a:prstGeom prst="homePlate">
              <a:avLst>
                <a:gd fmla="val 27321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4" name="Google Shape;254;p11"/>
          <p:cNvGrpSpPr/>
          <p:nvPr/>
        </p:nvGrpSpPr>
        <p:grpSpPr>
          <a:xfrm>
            <a:off x="166526" y="1052736"/>
            <a:ext cx="4224196" cy="1512168"/>
            <a:chOff x="638714" y="1308295"/>
            <a:chExt cx="11918769" cy="1901011"/>
          </a:xfrm>
        </p:grpSpPr>
        <p:sp>
          <p:nvSpPr>
            <p:cNvPr id="255" name="Google Shape;255;p11"/>
            <p:cNvSpPr/>
            <p:nvPr/>
          </p:nvSpPr>
          <p:spPr>
            <a:xfrm>
              <a:off x="1378422" y="1308295"/>
              <a:ext cx="11179061" cy="190101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0" lIns="32400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ED145B"/>
                </a:buClr>
                <a:buSzPts val="2000"/>
                <a:buFont typeface="Arial"/>
                <a:buNone/>
              </a:pPr>
              <a:r>
                <a:rPr b="1" lang="pt-BR" sz="2000">
                  <a:solidFill>
                    <a:srgbClr val="ED145B"/>
                  </a:solidFill>
                  <a:latin typeface="Arial"/>
                  <a:ea typeface="Arial"/>
                  <a:cs typeface="Arial"/>
                  <a:sym typeface="Arial"/>
                </a:rPr>
                <a:t>Universal Time Coordinated,</a:t>
              </a:r>
              <a:r>
                <a:rPr lang="pt-BR"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também conhecido como GMT. É um padrão de armazenamento de data/hora </a:t>
              </a:r>
              <a:r>
                <a:rPr b="1" lang="pt-BR" sz="2000">
                  <a:solidFill>
                    <a:srgbClr val="ED265B"/>
                  </a:solidFill>
                  <a:latin typeface="Arial"/>
                  <a:ea typeface="Arial"/>
                  <a:cs typeface="Arial"/>
                  <a:sym typeface="Arial"/>
                </a:rPr>
                <a:t>padrão</a:t>
              </a:r>
              <a:r>
                <a:rPr lang="pt-BR"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.</a:t>
              </a:r>
              <a:endParaRPr/>
            </a:p>
          </p:txBody>
        </p:sp>
        <p:sp>
          <p:nvSpPr>
            <p:cNvPr id="256" name="Google Shape;256;p11"/>
            <p:cNvSpPr/>
            <p:nvPr/>
          </p:nvSpPr>
          <p:spPr>
            <a:xfrm>
              <a:off x="638714" y="1308295"/>
              <a:ext cx="1075481" cy="1901011"/>
            </a:xfrm>
            <a:prstGeom prst="homePlate">
              <a:avLst>
                <a:gd fmla="val 27321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57" name="Google Shape;257;p11"/>
          <p:cNvPicPr preferRelativeResize="0"/>
          <p:nvPr/>
        </p:nvPicPr>
        <p:blipFill rotWithShape="1">
          <a:blip r:embed="rId3">
            <a:alphaModFix/>
          </a:blip>
          <a:srcRect b="29514" l="0" r="0" t="14127"/>
          <a:stretch/>
        </p:blipFill>
        <p:spPr>
          <a:xfrm>
            <a:off x="0" y="2655956"/>
            <a:ext cx="9143999" cy="34373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12"/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O que é UTC?</a:t>
            </a:r>
            <a:endParaRPr/>
          </a:p>
        </p:txBody>
      </p:sp>
      <p:pic>
        <p:nvPicPr>
          <p:cNvPr descr="undefined" id="264" name="Google Shape;264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764704"/>
            <a:ext cx="9144000" cy="492918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5" name="Google Shape;265;p12"/>
          <p:cNvGrpSpPr/>
          <p:nvPr/>
        </p:nvGrpSpPr>
        <p:grpSpPr>
          <a:xfrm>
            <a:off x="323528" y="5787960"/>
            <a:ext cx="7920880" cy="593368"/>
            <a:chOff x="638714" y="1308295"/>
            <a:chExt cx="20455144" cy="1901011"/>
          </a:xfrm>
        </p:grpSpPr>
        <p:sp>
          <p:nvSpPr>
            <p:cNvPr id="266" name="Google Shape;266;p12"/>
            <p:cNvSpPr/>
            <p:nvPr/>
          </p:nvSpPr>
          <p:spPr>
            <a:xfrm>
              <a:off x="1378424" y="1308295"/>
              <a:ext cx="19715434" cy="190101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0" lIns="32400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rPr lang="pt-BR"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São Paulo – 24 de Julho de 2023 – 12:30pm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rPr lang="pt-BR"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UTC           –  24 de Julho de 2023 – 03:30pm</a:t>
              </a:r>
              <a:endParaRPr/>
            </a:p>
          </p:txBody>
        </p:sp>
        <p:sp>
          <p:nvSpPr>
            <p:cNvPr id="267" name="Google Shape;267;p12"/>
            <p:cNvSpPr/>
            <p:nvPr/>
          </p:nvSpPr>
          <p:spPr>
            <a:xfrm>
              <a:off x="638714" y="1308295"/>
              <a:ext cx="1075481" cy="1901011"/>
            </a:xfrm>
            <a:prstGeom prst="homePlate">
              <a:avLst>
                <a:gd fmla="val 27321" name="adj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13"/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O que é Watchdog?</a:t>
            </a:r>
            <a:endParaRPr/>
          </a:p>
        </p:txBody>
      </p:sp>
      <p:pic>
        <p:nvPicPr>
          <p:cNvPr descr="Resolving Blue Screen errors in Windows - Microsoft Support" id="274" name="Google Shape;274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23928" y="2204864"/>
            <a:ext cx="5237742" cy="326351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5" name="Google Shape;275;p13"/>
          <p:cNvGrpSpPr/>
          <p:nvPr/>
        </p:nvGrpSpPr>
        <p:grpSpPr>
          <a:xfrm>
            <a:off x="107505" y="1367338"/>
            <a:ext cx="3672407" cy="1392278"/>
            <a:chOff x="719958" y="1520568"/>
            <a:chExt cx="4896543" cy="1461861"/>
          </a:xfrm>
        </p:grpSpPr>
        <p:sp>
          <p:nvSpPr>
            <p:cNvPr id="276" name="Google Shape;276;p13"/>
            <p:cNvSpPr/>
            <p:nvPr/>
          </p:nvSpPr>
          <p:spPr>
            <a:xfrm>
              <a:off x="1897041" y="1520571"/>
              <a:ext cx="3719460" cy="146185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270000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Imagine que você está fazendo uma </a:t>
              </a:r>
              <a:r>
                <a:rPr b="1" lang="pt-BR" sz="1800">
                  <a:solidFill>
                    <a:srgbClr val="ED145B"/>
                  </a:solidFill>
                  <a:latin typeface="Arial"/>
                  <a:ea typeface="Arial"/>
                  <a:cs typeface="Arial"/>
                  <a:sym typeface="Arial"/>
                </a:rPr>
                <a:t>demonstração</a:t>
              </a:r>
              <a:r>
                <a:rPr lang="pt-BR"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para um cliente e acontece isso...</a:t>
              </a:r>
              <a:endParaRPr/>
            </a:p>
          </p:txBody>
        </p:sp>
        <p:sp>
          <p:nvSpPr>
            <p:cNvPr id="277" name="Google Shape;277;p13"/>
            <p:cNvSpPr/>
            <p:nvPr/>
          </p:nvSpPr>
          <p:spPr>
            <a:xfrm>
              <a:off x="719958" y="1520568"/>
              <a:ext cx="1177082" cy="146185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270000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78;p13"/>
            <p:cNvSpPr/>
            <p:nvPr/>
          </p:nvSpPr>
          <p:spPr>
            <a:xfrm rot="5400000">
              <a:off x="1812183" y="2104531"/>
              <a:ext cx="476839" cy="293930"/>
            </a:xfrm>
            <a:prstGeom prst="triangl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34275" lIns="270000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9" name="Google Shape;279;p13"/>
          <p:cNvGrpSpPr/>
          <p:nvPr/>
        </p:nvGrpSpPr>
        <p:grpSpPr>
          <a:xfrm>
            <a:off x="107505" y="4828537"/>
            <a:ext cx="3672406" cy="1392275"/>
            <a:chOff x="719958" y="3197948"/>
            <a:chExt cx="4896541" cy="1461858"/>
          </a:xfrm>
        </p:grpSpPr>
        <p:sp>
          <p:nvSpPr>
            <p:cNvPr id="280" name="Google Shape;280;p13"/>
            <p:cNvSpPr/>
            <p:nvPr/>
          </p:nvSpPr>
          <p:spPr>
            <a:xfrm>
              <a:off x="719958" y="3197948"/>
              <a:ext cx="1177082" cy="146185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270000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Google Shape;281;p13"/>
            <p:cNvSpPr/>
            <p:nvPr/>
          </p:nvSpPr>
          <p:spPr>
            <a:xfrm>
              <a:off x="1897040" y="3197948"/>
              <a:ext cx="3719459" cy="146185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270000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Agora imagine que isso aconteceu com um equipamento que </a:t>
              </a:r>
              <a:r>
                <a:rPr b="1" lang="pt-BR" sz="1800">
                  <a:solidFill>
                    <a:srgbClr val="ED145B"/>
                  </a:solidFill>
                  <a:latin typeface="Arial"/>
                  <a:ea typeface="Arial"/>
                  <a:cs typeface="Arial"/>
                  <a:sym typeface="Arial"/>
                </a:rPr>
                <a:t>monitora</a:t>
              </a:r>
              <a:r>
                <a:rPr lang="pt-BR"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b="1" lang="pt-BR" sz="1800">
                  <a:solidFill>
                    <a:srgbClr val="ED145B"/>
                  </a:solidFill>
                  <a:latin typeface="Arial"/>
                  <a:ea typeface="Arial"/>
                  <a:cs typeface="Arial"/>
                  <a:sym typeface="Arial"/>
                </a:rPr>
                <a:t>barragens de minério</a:t>
              </a:r>
              <a:r>
                <a:rPr lang="pt-BR"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.</a:t>
              </a:r>
              <a:endParaRPr/>
            </a:p>
          </p:txBody>
        </p:sp>
        <p:sp>
          <p:nvSpPr>
            <p:cNvPr id="282" name="Google Shape;282;p13"/>
            <p:cNvSpPr/>
            <p:nvPr/>
          </p:nvSpPr>
          <p:spPr>
            <a:xfrm rot="5400000">
              <a:off x="1812183" y="3781909"/>
              <a:ext cx="476839" cy="293930"/>
            </a:xfrm>
            <a:prstGeom prst="triangle">
              <a:avLst>
                <a:gd fmla="val 50000" name="adj"/>
              </a:avLst>
            </a:prstGeom>
            <a:solidFill>
              <a:schemeClr val="accent2"/>
            </a:solidFill>
            <a:ln>
              <a:noFill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34275" lIns="270000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83" name="Google Shape;283;p13"/>
          <p:cNvGrpSpPr/>
          <p:nvPr/>
        </p:nvGrpSpPr>
        <p:grpSpPr>
          <a:xfrm>
            <a:off x="107505" y="3100482"/>
            <a:ext cx="3672407" cy="1387189"/>
            <a:chOff x="719958" y="4875325"/>
            <a:chExt cx="4896542" cy="1461858"/>
          </a:xfrm>
        </p:grpSpPr>
        <p:sp>
          <p:nvSpPr>
            <p:cNvPr id="284" name="Google Shape;284;p13"/>
            <p:cNvSpPr/>
            <p:nvPr/>
          </p:nvSpPr>
          <p:spPr>
            <a:xfrm>
              <a:off x="719958" y="4875325"/>
              <a:ext cx="1177082" cy="146185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270000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" name="Google Shape;285;p13"/>
            <p:cNvSpPr/>
            <p:nvPr/>
          </p:nvSpPr>
          <p:spPr>
            <a:xfrm>
              <a:off x="1897041" y="4875325"/>
              <a:ext cx="3719459" cy="146185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270000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Agora imagine que você tem </a:t>
              </a:r>
              <a:r>
                <a:rPr b="1" lang="pt-BR" sz="1800">
                  <a:solidFill>
                    <a:srgbClr val="ED145B"/>
                  </a:solidFill>
                  <a:latin typeface="Arial"/>
                  <a:ea typeface="Arial"/>
                  <a:cs typeface="Arial"/>
                  <a:sym typeface="Arial"/>
                </a:rPr>
                <a:t>centenas</a:t>
              </a:r>
              <a:r>
                <a:rPr lang="pt-BR"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desses equipamentos </a:t>
              </a:r>
              <a:r>
                <a:rPr b="1" lang="pt-BR" sz="1800">
                  <a:solidFill>
                    <a:srgbClr val="ED145B"/>
                  </a:solidFill>
                  <a:latin typeface="Arial"/>
                  <a:ea typeface="Arial"/>
                  <a:cs typeface="Arial"/>
                  <a:sym typeface="Arial"/>
                </a:rPr>
                <a:t>espalhados</a:t>
              </a:r>
              <a:r>
                <a:rPr lang="pt-BR"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pelo </a:t>
              </a:r>
              <a:r>
                <a:rPr b="1" lang="pt-BR" sz="1800">
                  <a:solidFill>
                    <a:srgbClr val="ED145B"/>
                  </a:solidFill>
                  <a:latin typeface="Arial"/>
                  <a:ea typeface="Arial"/>
                  <a:cs typeface="Arial"/>
                  <a:sym typeface="Arial"/>
                </a:rPr>
                <a:t>Brasil</a:t>
              </a:r>
              <a:r>
                <a:rPr lang="pt-BR"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.</a:t>
              </a:r>
              <a:endParaRPr/>
            </a:p>
          </p:txBody>
        </p:sp>
        <p:sp>
          <p:nvSpPr>
            <p:cNvPr id="286" name="Google Shape;286;p13"/>
            <p:cNvSpPr/>
            <p:nvPr/>
          </p:nvSpPr>
          <p:spPr>
            <a:xfrm rot="5400000">
              <a:off x="1812183" y="5459288"/>
              <a:ext cx="476839" cy="293930"/>
            </a:xfrm>
            <a:prstGeom prst="triangle">
              <a:avLst>
                <a:gd fmla="val 50000" name="adj"/>
              </a:avLst>
            </a:prstGeom>
            <a:solidFill>
              <a:schemeClr val="accent3"/>
            </a:solidFill>
            <a:ln>
              <a:noFill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34275" lIns="270000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14"/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O que é Watchdog?</a:t>
            </a:r>
            <a:endParaRPr/>
          </a:p>
        </p:txBody>
      </p:sp>
      <p:pic>
        <p:nvPicPr>
          <p:cNvPr id="293" name="Google Shape;293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1520" y="1489298"/>
            <a:ext cx="2933700" cy="4171950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14"/>
          <p:cNvSpPr/>
          <p:nvPr/>
        </p:nvSpPr>
        <p:spPr>
          <a:xfrm>
            <a:off x="4368572" y="1268760"/>
            <a:ext cx="4523908" cy="1094466"/>
          </a:xfrm>
          <a:prstGeom prst="rect">
            <a:avLst/>
          </a:prstGeom>
          <a:solidFill>
            <a:srgbClr val="D8E2F3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Watchdog</a:t>
            </a:r>
            <a:r>
              <a:rPr lang="pt-BR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é um componente de </a:t>
            </a:r>
            <a:r>
              <a:rPr b="1" lang="pt-BR" sz="1800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hardware</a:t>
            </a:r>
            <a:r>
              <a:rPr lang="pt-BR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responsável por </a:t>
            </a:r>
            <a:r>
              <a:rPr b="1" lang="pt-BR" sz="1800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verificar</a:t>
            </a:r>
            <a:r>
              <a:rPr lang="pt-BR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se o software está </a:t>
            </a:r>
            <a:r>
              <a:rPr b="1" lang="pt-BR" sz="1800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operando normalmente</a:t>
            </a:r>
            <a:r>
              <a:rPr lang="pt-BR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</p:txBody>
      </p:sp>
      <p:sp>
        <p:nvSpPr>
          <p:cNvPr id="295" name="Google Shape;295;p14"/>
          <p:cNvSpPr/>
          <p:nvPr/>
        </p:nvSpPr>
        <p:spPr>
          <a:xfrm>
            <a:off x="4155737" y="1268760"/>
            <a:ext cx="212834" cy="1094466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14"/>
          <p:cNvSpPr/>
          <p:nvPr/>
        </p:nvSpPr>
        <p:spPr>
          <a:xfrm>
            <a:off x="3371326" y="1504266"/>
            <a:ext cx="623455" cy="62345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97" name="Google Shape;297;p14"/>
          <p:cNvCxnSpPr>
            <a:stCxn id="296" idx="6"/>
            <a:endCxn id="295" idx="1"/>
          </p:cNvCxnSpPr>
          <p:nvPr/>
        </p:nvCxnSpPr>
        <p:spPr>
          <a:xfrm>
            <a:off x="3994781" y="1815994"/>
            <a:ext cx="161100" cy="0"/>
          </a:xfrm>
          <a:prstGeom prst="straightConnector1">
            <a:avLst/>
          </a:prstGeom>
          <a:noFill/>
          <a:ln cap="flat" cmpd="sng" w="571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98" name="Google Shape;298;p14"/>
          <p:cNvSpPr/>
          <p:nvPr/>
        </p:nvSpPr>
        <p:spPr>
          <a:xfrm>
            <a:off x="4368572" y="2982606"/>
            <a:ext cx="4523908" cy="1094466"/>
          </a:xfrm>
          <a:prstGeom prst="rect">
            <a:avLst/>
          </a:prstGeom>
          <a:solidFill>
            <a:srgbClr val="FBE4D4"/>
          </a:solidFill>
          <a:ln cap="flat" cmpd="sng" w="127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Caso seja detectado que o software </a:t>
            </a:r>
            <a:r>
              <a:rPr b="1" lang="pt-BR" sz="1800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“travou” </a:t>
            </a:r>
            <a:r>
              <a:rPr lang="pt-BR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ou algum componente dele está </a:t>
            </a:r>
            <a:r>
              <a:rPr b="1" lang="pt-BR" sz="1800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preso em um loop</a:t>
            </a:r>
            <a:r>
              <a:rPr lang="pt-BR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o watchdog </a:t>
            </a:r>
            <a:r>
              <a:rPr b="1" lang="pt-BR" sz="1800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reseta</a:t>
            </a:r>
            <a:r>
              <a:rPr lang="pt-BR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o hardware.</a:t>
            </a:r>
            <a:endParaRPr/>
          </a:p>
        </p:txBody>
      </p:sp>
      <p:sp>
        <p:nvSpPr>
          <p:cNvPr id="299" name="Google Shape;299;p14"/>
          <p:cNvSpPr/>
          <p:nvPr/>
        </p:nvSpPr>
        <p:spPr>
          <a:xfrm>
            <a:off x="4155737" y="2982606"/>
            <a:ext cx="212834" cy="1094466"/>
          </a:xfrm>
          <a:prstGeom prst="rect">
            <a:avLst/>
          </a:prstGeom>
          <a:solidFill>
            <a:schemeClr val="accent2"/>
          </a:solidFill>
          <a:ln cap="flat" cmpd="sng" w="127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14"/>
          <p:cNvSpPr/>
          <p:nvPr/>
        </p:nvSpPr>
        <p:spPr>
          <a:xfrm>
            <a:off x="3371326" y="3218112"/>
            <a:ext cx="623455" cy="62345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1" name="Google Shape;301;p14"/>
          <p:cNvCxnSpPr>
            <a:stCxn id="300" idx="6"/>
            <a:endCxn id="299" idx="1"/>
          </p:cNvCxnSpPr>
          <p:nvPr/>
        </p:nvCxnSpPr>
        <p:spPr>
          <a:xfrm>
            <a:off x="3994781" y="3529839"/>
            <a:ext cx="161100" cy="0"/>
          </a:xfrm>
          <a:prstGeom prst="straightConnector1">
            <a:avLst/>
          </a:prstGeom>
          <a:noFill/>
          <a:ln cap="flat" cmpd="sng" w="5715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02" name="Google Shape;302;p14"/>
          <p:cNvSpPr/>
          <p:nvPr/>
        </p:nvSpPr>
        <p:spPr>
          <a:xfrm>
            <a:off x="4368572" y="4710798"/>
            <a:ext cx="4523908" cy="1094466"/>
          </a:xfrm>
          <a:prstGeom prst="rect">
            <a:avLst/>
          </a:prstGeom>
          <a:solidFill>
            <a:srgbClr val="EDEDED"/>
          </a:solidFill>
          <a:ln cap="flat" cmpd="sng" w="12700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Praticamente </a:t>
            </a:r>
            <a:r>
              <a:rPr b="1" lang="pt-BR" sz="1800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todos os microcontroladores </a:t>
            </a:r>
            <a:r>
              <a:rPr lang="pt-BR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atuais possuem um watchdog independente, e para </a:t>
            </a:r>
            <a:r>
              <a:rPr b="1" lang="pt-BR" sz="1800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casos críticos</a:t>
            </a:r>
            <a:r>
              <a:rPr lang="pt-BR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é possível usar um </a:t>
            </a:r>
            <a:r>
              <a:rPr b="1" lang="pt-BR" sz="1800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watchdog externo dedicado</a:t>
            </a:r>
            <a:r>
              <a:rPr lang="pt-BR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</p:txBody>
      </p:sp>
      <p:sp>
        <p:nvSpPr>
          <p:cNvPr id="303" name="Google Shape;303;p14"/>
          <p:cNvSpPr/>
          <p:nvPr/>
        </p:nvSpPr>
        <p:spPr>
          <a:xfrm>
            <a:off x="4155737" y="4710798"/>
            <a:ext cx="212834" cy="1094466"/>
          </a:xfrm>
          <a:prstGeom prst="rect">
            <a:avLst/>
          </a:prstGeom>
          <a:solidFill>
            <a:schemeClr val="accent3"/>
          </a:solidFill>
          <a:ln cap="flat" cmpd="sng" w="12700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p14"/>
          <p:cNvSpPr/>
          <p:nvPr/>
        </p:nvSpPr>
        <p:spPr>
          <a:xfrm>
            <a:off x="3371326" y="4946305"/>
            <a:ext cx="623455" cy="62345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5" name="Google Shape;305;p14"/>
          <p:cNvCxnSpPr>
            <a:stCxn id="304" idx="6"/>
            <a:endCxn id="303" idx="1"/>
          </p:cNvCxnSpPr>
          <p:nvPr/>
        </p:nvCxnSpPr>
        <p:spPr>
          <a:xfrm>
            <a:off x="3994781" y="5258033"/>
            <a:ext cx="161100" cy="0"/>
          </a:xfrm>
          <a:prstGeom prst="straightConnector1">
            <a:avLst/>
          </a:prstGeom>
          <a:noFill/>
          <a:ln cap="flat" cmpd="sng" w="57150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15"/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O que é Watchdog?</a:t>
            </a:r>
            <a:endParaRPr/>
          </a:p>
        </p:txBody>
      </p:sp>
      <p:pic>
        <p:nvPicPr>
          <p:cNvPr id="312" name="Google Shape;312;p15"/>
          <p:cNvPicPr preferRelativeResize="0"/>
          <p:nvPr/>
        </p:nvPicPr>
        <p:blipFill rotWithShape="1">
          <a:blip r:embed="rId3">
            <a:alphaModFix/>
          </a:blip>
          <a:srcRect b="3528" l="5377" r="7060" t="6201"/>
          <a:stretch/>
        </p:blipFill>
        <p:spPr>
          <a:xfrm>
            <a:off x="4644008" y="1988840"/>
            <a:ext cx="4464496" cy="314386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3" name="Google Shape;313;p15"/>
          <p:cNvGrpSpPr/>
          <p:nvPr/>
        </p:nvGrpSpPr>
        <p:grpSpPr>
          <a:xfrm>
            <a:off x="178311" y="1556792"/>
            <a:ext cx="4177665" cy="1094466"/>
            <a:chOff x="178311" y="1556792"/>
            <a:chExt cx="4177665" cy="1094466"/>
          </a:xfrm>
        </p:grpSpPr>
        <p:sp>
          <p:nvSpPr>
            <p:cNvPr id="314" name="Google Shape;314;p15"/>
            <p:cNvSpPr/>
            <p:nvPr/>
          </p:nvSpPr>
          <p:spPr>
            <a:xfrm>
              <a:off x="1175557" y="1556792"/>
              <a:ext cx="3180419" cy="1094466"/>
            </a:xfrm>
            <a:prstGeom prst="rect">
              <a:avLst/>
            </a:prstGeom>
            <a:solidFill>
              <a:srgbClr val="D8E2F3"/>
            </a:solidFill>
            <a:ln cap="flat" cmpd="sng" w="12700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Basicamente, o Watchdog é um </a:t>
              </a:r>
              <a:r>
                <a:rPr b="1" lang="pt-BR" sz="1800">
                  <a:solidFill>
                    <a:srgbClr val="ED145B"/>
                  </a:solidFill>
                  <a:latin typeface="Arial"/>
                  <a:ea typeface="Arial"/>
                  <a:cs typeface="Arial"/>
                  <a:sym typeface="Arial"/>
                </a:rPr>
                <a:t>contador de pulsos</a:t>
              </a:r>
              <a:r>
                <a:rPr lang="pt-BR"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. A CPU manda um pulso periódico chamado de </a:t>
              </a:r>
              <a:r>
                <a:rPr b="1" lang="pt-BR" sz="1800">
                  <a:solidFill>
                    <a:srgbClr val="ED145B"/>
                  </a:solidFill>
                  <a:latin typeface="Arial"/>
                  <a:ea typeface="Arial"/>
                  <a:cs typeface="Arial"/>
                  <a:sym typeface="Arial"/>
                </a:rPr>
                <a:t>Feed</a:t>
              </a:r>
              <a:r>
                <a:rPr lang="pt-BR"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.</a:t>
              </a:r>
              <a:endParaRPr/>
            </a:p>
          </p:txBody>
        </p:sp>
        <p:sp>
          <p:nvSpPr>
            <p:cNvPr id="315" name="Google Shape;315;p15"/>
            <p:cNvSpPr/>
            <p:nvPr/>
          </p:nvSpPr>
          <p:spPr>
            <a:xfrm>
              <a:off x="962722" y="1556792"/>
              <a:ext cx="212834" cy="1094466"/>
            </a:xfrm>
            <a:prstGeom prst="rect">
              <a:avLst/>
            </a:prstGeom>
            <a:solidFill>
              <a:schemeClr val="accent1"/>
            </a:solidFill>
            <a:ln cap="flat" cmpd="sng" w="12700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Google Shape;316;p15"/>
            <p:cNvSpPr/>
            <p:nvPr/>
          </p:nvSpPr>
          <p:spPr>
            <a:xfrm>
              <a:off x="178311" y="1792298"/>
              <a:ext cx="623455" cy="62345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17" name="Google Shape;317;p15"/>
            <p:cNvCxnSpPr>
              <a:stCxn id="316" idx="6"/>
              <a:endCxn id="315" idx="1"/>
            </p:cNvCxnSpPr>
            <p:nvPr/>
          </p:nvCxnSpPr>
          <p:spPr>
            <a:xfrm>
              <a:off x="801766" y="2104026"/>
              <a:ext cx="161100" cy="0"/>
            </a:xfrm>
            <a:prstGeom prst="straightConnector1">
              <a:avLst/>
            </a:prstGeom>
            <a:noFill/>
            <a:ln cap="flat" cmpd="sng" w="57150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318" name="Google Shape;318;p15"/>
          <p:cNvGrpSpPr/>
          <p:nvPr/>
        </p:nvGrpSpPr>
        <p:grpSpPr>
          <a:xfrm>
            <a:off x="178311" y="3115724"/>
            <a:ext cx="4177665" cy="1465403"/>
            <a:chOff x="178311" y="3115724"/>
            <a:chExt cx="4177665" cy="1465403"/>
          </a:xfrm>
        </p:grpSpPr>
        <p:sp>
          <p:nvSpPr>
            <p:cNvPr id="319" name="Google Shape;319;p15"/>
            <p:cNvSpPr/>
            <p:nvPr/>
          </p:nvSpPr>
          <p:spPr>
            <a:xfrm>
              <a:off x="1175557" y="3115724"/>
              <a:ext cx="3180419" cy="1465403"/>
            </a:xfrm>
            <a:prstGeom prst="rect">
              <a:avLst/>
            </a:prstGeom>
            <a:solidFill>
              <a:srgbClr val="FBE4D4"/>
            </a:solidFill>
            <a:ln cap="flat" cmpd="sng" w="12700">
              <a:solidFill>
                <a:schemeClr val="accent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Se o Watchdog não receber o sinal de Feed em um determinado tempo, ele entende que algo deu errado e </a:t>
              </a:r>
              <a:r>
                <a:rPr b="1" lang="pt-BR" sz="1800">
                  <a:solidFill>
                    <a:srgbClr val="ED145B"/>
                  </a:solidFill>
                  <a:latin typeface="Arial"/>
                  <a:ea typeface="Arial"/>
                  <a:cs typeface="Arial"/>
                  <a:sym typeface="Arial"/>
                </a:rPr>
                <a:t>Reseta a CPU</a:t>
              </a:r>
              <a:endParaRPr/>
            </a:p>
          </p:txBody>
        </p:sp>
        <p:sp>
          <p:nvSpPr>
            <p:cNvPr id="320" name="Google Shape;320;p15"/>
            <p:cNvSpPr/>
            <p:nvPr/>
          </p:nvSpPr>
          <p:spPr>
            <a:xfrm>
              <a:off x="962722" y="3115725"/>
              <a:ext cx="212834" cy="1465402"/>
            </a:xfrm>
            <a:prstGeom prst="rect">
              <a:avLst/>
            </a:prstGeom>
            <a:solidFill>
              <a:schemeClr val="accent2"/>
            </a:solidFill>
            <a:ln cap="flat" cmpd="sng" w="12700">
              <a:solidFill>
                <a:schemeClr val="accent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" name="Google Shape;321;p15"/>
            <p:cNvSpPr/>
            <p:nvPr/>
          </p:nvSpPr>
          <p:spPr>
            <a:xfrm>
              <a:off x="178311" y="3536699"/>
              <a:ext cx="623455" cy="62345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22" name="Google Shape;322;p15"/>
            <p:cNvCxnSpPr>
              <a:stCxn id="321" idx="6"/>
              <a:endCxn id="320" idx="1"/>
            </p:cNvCxnSpPr>
            <p:nvPr/>
          </p:nvCxnSpPr>
          <p:spPr>
            <a:xfrm>
              <a:off x="801766" y="3848427"/>
              <a:ext cx="161100" cy="0"/>
            </a:xfrm>
            <a:prstGeom prst="straightConnector1">
              <a:avLst/>
            </a:prstGeom>
            <a:noFill/>
            <a:ln cap="flat" cmpd="sng" w="57150">
              <a:solidFill>
                <a:schemeClr val="accent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323" name="Google Shape;323;p15"/>
          <p:cNvGrpSpPr/>
          <p:nvPr/>
        </p:nvGrpSpPr>
        <p:grpSpPr>
          <a:xfrm>
            <a:off x="178311" y="5142846"/>
            <a:ext cx="4177665" cy="1094466"/>
            <a:chOff x="178311" y="5142846"/>
            <a:chExt cx="4177665" cy="1094466"/>
          </a:xfrm>
        </p:grpSpPr>
        <p:sp>
          <p:nvSpPr>
            <p:cNvPr id="324" name="Google Shape;324;p15"/>
            <p:cNvSpPr/>
            <p:nvPr/>
          </p:nvSpPr>
          <p:spPr>
            <a:xfrm>
              <a:off x="1175557" y="5142846"/>
              <a:ext cx="3180419" cy="1094466"/>
            </a:xfrm>
            <a:prstGeom prst="rect">
              <a:avLst/>
            </a:prstGeom>
            <a:solidFill>
              <a:srgbClr val="EDEDED"/>
            </a:solidFill>
            <a:ln cap="flat" cmpd="sng" w="12700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O Watchdog também tem um sinal chamado </a:t>
              </a:r>
              <a:r>
                <a:rPr b="1" lang="pt-BR" sz="1800">
                  <a:solidFill>
                    <a:srgbClr val="ED145B"/>
                  </a:solidFill>
                  <a:latin typeface="Arial"/>
                  <a:ea typeface="Arial"/>
                  <a:cs typeface="Arial"/>
                  <a:sym typeface="Arial"/>
                </a:rPr>
                <a:t>Kick</a:t>
              </a:r>
              <a:r>
                <a:rPr lang="pt-BR"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, que quando acionado, </a:t>
              </a:r>
              <a:r>
                <a:rPr b="1" lang="pt-BR" sz="1800">
                  <a:solidFill>
                    <a:srgbClr val="ED145B"/>
                  </a:solidFill>
                  <a:latin typeface="Arial"/>
                  <a:ea typeface="Arial"/>
                  <a:cs typeface="Arial"/>
                  <a:sym typeface="Arial"/>
                </a:rPr>
                <a:t>reseta imediatamente a CPU</a:t>
              </a:r>
              <a:endParaRPr/>
            </a:p>
          </p:txBody>
        </p:sp>
        <p:sp>
          <p:nvSpPr>
            <p:cNvPr id="325" name="Google Shape;325;p15"/>
            <p:cNvSpPr/>
            <p:nvPr/>
          </p:nvSpPr>
          <p:spPr>
            <a:xfrm>
              <a:off x="962722" y="5142846"/>
              <a:ext cx="212834" cy="1094466"/>
            </a:xfrm>
            <a:prstGeom prst="rect">
              <a:avLst/>
            </a:prstGeom>
            <a:solidFill>
              <a:schemeClr val="accent3"/>
            </a:solidFill>
            <a:ln cap="flat" cmpd="sng" w="12700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" name="Google Shape;326;p15"/>
            <p:cNvSpPr/>
            <p:nvPr/>
          </p:nvSpPr>
          <p:spPr>
            <a:xfrm>
              <a:off x="178311" y="5378353"/>
              <a:ext cx="623455" cy="62345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27" name="Google Shape;327;p15"/>
            <p:cNvCxnSpPr>
              <a:stCxn id="326" idx="6"/>
              <a:endCxn id="325" idx="1"/>
            </p:cNvCxnSpPr>
            <p:nvPr/>
          </p:nvCxnSpPr>
          <p:spPr>
            <a:xfrm>
              <a:off x="801766" y="5690081"/>
              <a:ext cx="161100" cy="0"/>
            </a:xfrm>
            <a:prstGeom prst="straightConnector1">
              <a:avLst/>
            </a:prstGeom>
            <a:noFill/>
            <a:ln cap="flat" cmpd="sng" w="57150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328" name="Google Shape;328;p15"/>
          <p:cNvSpPr txBox="1"/>
          <p:nvPr/>
        </p:nvSpPr>
        <p:spPr>
          <a:xfrm>
            <a:off x="5823270" y="5132707"/>
            <a:ext cx="2358008" cy="2000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Fonte: https://embarcados.com.br/esp32-watchdog-timer/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16"/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Laboratório – Watchdog</a:t>
            </a:r>
            <a:endParaRPr sz="4000">
              <a:solidFill>
                <a:srgbClr val="ED145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" name="Google Shape;334;p16"/>
          <p:cNvSpPr txBox="1"/>
          <p:nvPr/>
        </p:nvSpPr>
        <p:spPr>
          <a:xfrm>
            <a:off x="4499992" y="4561842"/>
            <a:ext cx="3960440" cy="20355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D265B"/>
              </a:buClr>
              <a:buSzPts val="1400"/>
              <a:buFont typeface="Arial"/>
              <a:buNone/>
            </a:pPr>
            <a:r>
              <a:rPr b="1" lang="pt-BR" sz="1400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Material necessário: </a:t>
            </a:r>
            <a:endParaRPr/>
          </a:p>
          <a:p>
            <a:pPr indent="0" lvl="1" marL="30003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• 1 Arduino;</a:t>
            </a:r>
            <a:endParaRPr/>
          </a:p>
        </p:txBody>
      </p:sp>
      <p:pic>
        <p:nvPicPr>
          <p:cNvPr descr="Resultado de imagem para nerd vector gif" id="335" name="Google Shape;335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44208" y="4587943"/>
            <a:ext cx="2298989" cy="1724241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16"/>
          <p:cNvSpPr txBox="1"/>
          <p:nvPr/>
        </p:nvSpPr>
        <p:spPr>
          <a:xfrm>
            <a:off x="306452" y="6029887"/>
            <a:ext cx="3761492" cy="4234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600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Link</a:t>
            </a:r>
            <a:r>
              <a:rPr lang="pt-B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pt-BR" sz="16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Projeto 12 - Watchdog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" name="Google Shape;337;p16"/>
          <p:cNvSpPr txBox="1"/>
          <p:nvPr/>
        </p:nvSpPr>
        <p:spPr>
          <a:xfrm>
            <a:off x="228600" y="1412776"/>
            <a:ext cx="4127376" cy="29578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Neste laboratório, vamos explorar o conceito de Watchdog.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Vamos configurar o Watchdog do Arduino e simular algumas situações de travamento, observando como o Watchdog efetua o reset se não receber o sinal de feed. </a:t>
            </a:r>
            <a:endParaRPr/>
          </a:p>
        </p:txBody>
      </p:sp>
      <p:pic>
        <p:nvPicPr>
          <p:cNvPr id="338" name="Google Shape;338;p16"/>
          <p:cNvPicPr preferRelativeResize="0"/>
          <p:nvPr/>
        </p:nvPicPr>
        <p:blipFill rotWithShape="1">
          <a:blip r:embed="rId5">
            <a:alphaModFix/>
          </a:blip>
          <a:srcRect b="0" l="8406" r="6441" t="7007"/>
          <a:stretch/>
        </p:blipFill>
        <p:spPr>
          <a:xfrm>
            <a:off x="4716016" y="1124744"/>
            <a:ext cx="4027181" cy="33283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17"/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Laboratório – RTC</a:t>
            </a:r>
            <a:endParaRPr/>
          </a:p>
        </p:txBody>
      </p:sp>
      <p:sp>
        <p:nvSpPr>
          <p:cNvPr id="344" name="Google Shape;344;p17"/>
          <p:cNvSpPr txBox="1"/>
          <p:nvPr/>
        </p:nvSpPr>
        <p:spPr>
          <a:xfrm>
            <a:off x="4499992" y="4561842"/>
            <a:ext cx="3960440" cy="20355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D265B"/>
              </a:buClr>
              <a:buSzPts val="1400"/>
              <a:buFont typeface="Arial"/>
              <a:buNone/>
            </a:pPr>
            <a:r>
              <a:rPr b="1" lang="pt-BR" sz="1400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Material necessário: </a:t>
            </a:r>
            <a:endParaRPr/>
          </a:p>
          <a:p>
            <a:pPr indent="0" lvl="1" marL="30003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• 1 Arduino;</a:t>
            </a:r>
            <a:endParaRPr/>
          </a:p>
          <a:p>
            <a:pPr indent="0" lvl="1" marL="30003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• 1 RTC; </a:t>
            </a:r>
            <a:endParaRPr/>
          </a:p>
          <a:p>
            <a:pPr indent="0" lvl="1" marL="30003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• Jumpers cables.</a:t>
            </a:r>
            <a:endParaRPr/>
          </a:p>
        </p:txBody>
      </p:sp>
      <p:pic>
        <p:nvPicPr>
          <p:cNvPr descr="Resultado de imagem para nerd vector gif" id="345" name="Google Shape;345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44208" y="4587943"/>
            <a:ext cx="2298989" cy="1724241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17"/>
          <p:cNvSpPr txBox="1"/>
          <p:nvPr/>
        </p:nvSpPr>
        <p:spPr>
          <a:xfrm>
            <a:off x="306452" y="6029887"/>
            <a:ext cx="4265548" cy="4234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600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Link</a:t>
            </a:r>
            <a:r>
              <a:rPr lang="pt-B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pt-BR" sz="16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Projeto 13 – Data e Hora com RTC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7" name="Google Shape;347;p17"/>
          <p:cNvSpPr txBox="1"/>
          <p:nvPr/>
        </p:nvSpPr>
        <p:spPr>
          <a:xfrm>
            <a:off x="228600" y="1412776"/>
            <a:ext cx="4127376" cy="25423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Neste laboratório, vamos explorar o uso do RTC.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Para isso vamos fazer com que o Arduino se comunique com o módulo RTC via I2C, e mostrar a data e hora atualizada via Serial Monitor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8" name="Google Shape;348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283968" y="1437117"/>
            <a:ext cx="4797326" cy="27716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18"/>
          <p:cNvSpPr txBox="1"/>
          <p:nvPr/>
        </p:nvSpPr>
        <p:spPr>
          <a:xfrm>
            <a:off x="228600" y="133350"/>
            <a:ext cx="7727776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Exercícios</a:t>
            </a:r>
            <a:endParaRPr/>
          </a:p>
        </p:txBody>
      </p:sp>
      <p:sp>
        <p:nvSpPr>
          <p:cNvPr id="355" name="Google Shape;355;p18"/>
          <p:cNvSpPr txBox="1"/>
          <p:nvPr/>
        </p:nvSpPr>
        <p:spPr>
          <a:xfrm>
            <a:off x="787249" y="1950075"/>
            <a:ext cx="4485000" cy="28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Altere o projeto do laboratório de Data e Hora com RTC para que a as informações apareçam em um Display LCD;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Em seguida implemente um programa em que o RTC é atualizado via comandos da Serial.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Resultado de imagem para nerd vector gif" id="356" name="Google Shape;356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10" y="2060848"/>
            <a:ext cx="4067006" cy="30502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19"/>
          <p:cNvSpPr txBox="1"/>
          <p:nvPr>
            <p:ph type="title"/>
          </p:nvPr>
        </p:nvSpPr>
        <p:spPr>
          <a:xfrm>
            <a:off x="628650" y="2073528"/>
            <a:ext cx="8387603" cy="123444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3000"/>
              <a:buFont typeface="Arial"/>
              <a:buNone/>
            </a:pPr>
            <a:r>
              <a:rPr lang="pt-BR">
                <a:latin typeface="Arial"/>
                <a:ea typeface="Arial"/>
                <a:cs typeface="Arial"/>
                <a:sym typeface="Arial"/>
              </a:rPr>
              <a:t>Copyright © 2023 Prof. </a:t>
            </a:r>
            <a:r>
              <a:rPr b="1" lang="pt-BR"/>
              <a:t>Airton Y. C. Toyofuku</a:t>
            </a:r>
            <a:endParaRPr b="1"/>
          </a:p>
        </p:txBody>
      </p:sp>
      <p:sp>
        <p:nvSpPr>
          <p:cNvPr id="362" name="Google Shape;362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>
                <a:solidFill>
                  <a:srgbClr val="1A1C1E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rgbClr val="1A1C1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"/>
          <p:cNvSpPr txBox="1"/>
          <p:nvPr/>
        </p:nvSpPr>
        <p:spPr>
          <a:xfrm>
            <a:off x="1597070" y="1525840"/>
            <a:ext cx="5976009" cy="10772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2400" u="none" cap="none" strike="noStrike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Engenharia de Software</a:t>
            </a:r>
            <a:endParaRPr b="0" i="0" sz="3497" u="none" cap="none" strike="noStrike">
              <a:solidFill>
                <a:srgbClr val="ED145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EDGE COMPUTING &amp; COMPUTER SYSTEMS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4" name="Google Shape;134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03174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342900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"/>
          <p:cNvSpPr txBox="1"/>
          <p:nvPr/>
        </p:nvSpPr>
        <p:spPr>
          <a:xfrm>
            <a:off x="1683010" y="3105835"/>
            <a:ext cx="5777981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01 – Sistema de Clock, RTC e Watchdog</a:t>
            </a:r>
            <a:endParaRPr b="0" i="0" sz="3600" u="sng" cap="none" strike="noStrike">
              <a:solidFill>
                <a:srgbClr val="ED265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7" name="Google Shape;137;p2"/>
          <p:cNvGrpSpPr/>
          <p:nvPr/>
        </p:nvGrpSpPr>
        <p:grpSpPr>
          <a:xfrm>
            <a:off x="179512" y="5949280"/>
            <a:ext cx="5022312" cy="751853"/>
            <a:chOff x="1763688" y="4386590"/>
            <a:chExt cx="5022312" cy="751853"/>
          </a:xfrm>
        </p:grpSpPr>
        <p:sp>
          <p:nvSpPr>
            <p:cNvPr id="138" name="Google Shape;138;p2"/>
            <p:cNvSpPr txBox="1"/>
            <p:nvPr/>
          </p:nvSpPr>
          <p:spPr>
            <a:xfrm>
              <a:off x="2192643" y="4386590"/>
              <a:ext cx="4593357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pt-BR" sz="1600" u="none" cap="none" strike="noStrike">
                  <a:solidFill>
                    <a:srgbClr val="91A3AD"/>
                  </a:solidFill>
                  <a:latin typeface="Arial"/>
                  <a:ea typeface="Arial"/>
                  <a:cs typeface="Arial"/>
                  <a:sym typeface="Arial"/>
                </a:rPr>
                <a:t>Prof. Airton Y. C. Toyofuku </a:t>
              </a:r>
              <a:endParaRPr/>
            </a:p>
          </p:txBody>
        </p:sp>
        <p:grpSp>
          <p:nvGrpSpPr>
            <p:cNvPr id="139" name="Google Shape;139;p2"/>
            <p:cNvGrpSpPr/>
            <p:nvPr/>
          </p:nvGrpSpPr>
          <p:grpSpPr>
            <a:xfrm>
              <a:off x="1763688" y="4837124"/>
              <a:ext cx="391001" cy="264085"/>
              <a:chOff x="564675" y="1700625"/>
              <a:chExt cx="465200" cy="314200"/>
            </a:xfrm>
          </p:grpSpPr>
          <p:sp>
            <p:nvSpPr>
              <p:cNvPr id="140" name="Google Shape;140;p2"/>
              <p:cNvSpPr/>
              <p:nvPr/>
            </p:nvSpPr>
            <p:spPr>
              <a:xfrm>
                <a:off x="564675" y="1700625"/>
                <a:ext cx="465200" cy="29250"/>
              </a:xfrm>
              <a:custGeom>
                <a:rect b="b" l="l" r="r" t="t"/>
                <a:pathLst>
                  <a:path extrusionOk="0" fill="none" h="1170" w="18608">
                    <a:moveTo>
                      <a:pt x="18608" y="1170"/>
                    </a:moveTo>
                    <a:lnTo>
                      <a:pt x="18608" y="488"/>
                    </a:lnTo>
                    <a:lnTo>
                      <a:pt x="18608" y="488"/>
                    </a:lnTo>
                    <a:lnTo>
                      <a:pt x="18608" y="390"/>
                    </a:lnTo>
                    <a:lnTo>
                      <a:pt x="18559" y="293"/>
                    </a:lnTo>
                    <a:lnTo>
                      <a:pt x="18535" y="220"/>
                    </a:lnTo>
                    <a:lnTo>
                      <a:pt x="18462" y="147"/>
                    </a:lnTo>
                    <a:lnTo>
                      <a:pt x="18389" y="74"/>
                    </a:lnTo>
                    <a:lnTo>
                      <a:pt x="18316" y="49"/>
                    </a:lnTo>
                    <a:lnTo>
                      <a:pt x="18218" y="1"/>
                    </a:lnTo>
                    <a:lnTo>
                      <a:pt x="18121" y="1"/>
                    </a:lnTo>
                    <a:lnTo>
                      <a:pt x="488" y="1"/>
                    </a:lnTo>
                    <a:lnTo>
                      <a:pt x="488" y="1"/>
                    </a:lnTo>
                    <a:lnTo>
                      <a:pt x="390" y="1"/>
                    </a:lnTo>
                    <a:lnTo>
                      <a:pt x="293" y="49"/>
                    </a:lnTo>
                    <a:lnTo>
                      <a:pt x="220" y="74"/>
                    </a:lnTo>
                    <a:lnTo>
                      <a:pt x="147" y="147"/>
                    </a:lnTo>
                    <a:lnTo>
                      <a:pt x="74" y="220"/>
                    </a:lnTo>
                    <a:lnTo>
                      <a:pt x="49" y="293"/>
                    </a:lnTo>
                    <a:lnTo>
                      <a:pt x="1" y="390"/>
                    </a:lnTo>
                    <a:lnTo>
                      <a:pt x="1" y="488"/>
                    </a:lnTo>
                    <a:lnTo>
                      <a:pt x="1" y="1170"/>
                    </a:lnTo>
                  </a:path>
                </a:pathLst>
              </a:custGeom>
              <a:noFill/>
              <a:ln cap="rnd" cmpd="sng" w="12175">
                <a:solidFill>
                  <a:srgbClr val="ED265B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" name="Google Shape;141;p2"/>
              <p:cNvSpPr/>
              <p:nvPr/>
            </p:nvSpPr>
            <p:spPr>
              <a:xfrm>
                <a:off x="564675" y="1732300"/>
                <a:ext cx="465200" cy="272175"/>
              </a:xfrm>
              <a:custGeom>
                <a:rect b="b" l="l" r="r" t="t"/>
                <a:pathLst>
                  <a:path extrusionOk="0" fill="none" h="10887" w="18608">
                    <a:moveTo>
                      <a:pt x="13493" y="7209"/>
                    </a:moveTo>
                    <a:lnTo>
                      <a:pt x="18608" y="10887"/>
                    </a:lnTo>
                    <a:lnTo>
                      <a:pt x="18608" y="10887"/>
                    </a:lnTo>
                    <a:lnTo>
                      <a:pt x="18608" y="10814"/>
                    </a:lnTo>
                    <a:lnTo>
                      <a:pt x="18608" y="0"/>
                    </a:lnTo>
                    <a:lnTo>
                      <a:pt x="9450" y="6625"/>
                    </a:lnTo>
                    <a:lnTo>
                      <a:pt x="9450" y="6625"/>
                    </a:lnTo>
                    <a:lnTo>
                      <a:pt x="9377" y="6673"/>
                    </a:lnTo>
                    <a:lnTo>
                      <a:pt x="9304" y="6673"/>
                    </a:lnTo>
                    <a:lnTo>
                      <a:pt x="9304" y="6673"/>
                    </a:lnTo>
                    <a:lnTo>
                      <a:pt x="9231" y="6673"/>
                    </a:lnTo>
                    <a:lnTo>
                      <a:pt x="9158" y="6625"/>
                    </a:lnTo>
                    <a:lnTo>
                      <a:pt x="1" y="0"/>
                    </a:lnTo>
                    <a:lnTo>
                      <a:pt x="1" y="10814"/>
                    </a:lnTo>
                    <a:lnTo>
                      <a:pt x="1" y="10814"/>
                    </a:lnTo>
                    <a:lnTo>
                      <a:pt x="1" y="10887"/>
                    </a:lnTo>
                    <a:lnTo>
                      <a:pt x="5115" y="7209"/>
                    </a:lnTo>
                  </a:path>
                </a:pathLst>
              </a:custGeom>
              <a:noFill/>
              <a:ln cap="rnd" cmpd="sng" w="12175">
                <a:solidFill>
                  <a:srgbClr val="ED265B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" name="Google Shape;142;p2"/>
              <p:cNvSpPr/>
              <p:nvPr/>
            </p:nvSpPr>
            <p:spPr>
              <a:xfrm>
                <a:off x="572600" y="2014200"/>
                <a:ext cx="449375" cy="625"/>
              </a:xfrm>
              <a:custGeom>
                <a:rect b="b" l="l" r="r" t="t"/>
                <a:pathLst>
                  <a:path extrusionOk="0" fill="none" h="25" w="17975">
                    <a:moveTo>
                      <a:pt x="0" y="0"/>
                    </a:moveTo>
                    <a:lnTo>
                      <a:pt x="0" y="0"/>
                    </a:lnTo>
                    <a:lnTo>
                      <a:pt x="98" y="25"/>
                    </a:lnTo>
                    <a:lnTo>
                      <a:pt x="171" y="25"/>
                    </a:lnTo>
                    <a:lnTo>
                      <a:pt x="17804" y="25"/>
                    </a:lnTo>
                    <a:lnTo>
                      <a:pt x="17804" y="25"/>
                    </a:lnTo>
                    <a:lnTo>
                      <a:pt x="17877" y="25"/>
                    </a:lnTo>
                    <a:lnTo>
                      <a:pt x="17974" y="0"/>
                    </a:lnTo>
                  </a:path>
                </a:pathLst>
              </a:custGeom>
              <a:noFill/>
              <a:ln cap="rnd" cmpd="sng" w="12175">
                <a:solidFill>
                  <a:srgbClr val="ED265B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43" name="Google Shape;143;p2"/>
            <p:cNvSpPr txBox="1"/>
            <p:nvPr/>
          </p:nvSpPr>
          <p:spPr>
            <a:xfrm>
              <a:off x="2192643" y="4799889"/>
              <a:ext cx="3335601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600">
                  <a:solidFill>
                    <a:srgbClr val="91A3AD"/>
                  </a:solidFill>
                  <a:latin typeface="Arial"/>
                  <a:ea typeface="Arial"/>
                  <a:cs typeface="Arial"/>
                  <a:sym typeface="Arial"/>
                </a:rPr>
                <a:t>profairton.toyofuku@fiap.com.br</a:t>
              </a:r>
              <a:endParaRPr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" name="Google Shape;144;p2"/>
            <p:cNvSpPr/>
            <p:nvPr/>
          </p:nvSpPr>
          <p:spPr>
            <a:xfrm>
              <a:off x="1798999" y="4386979"/>
              <a:ext cx="320378" cy="337776"/>
            </a:xfrm>
            <a:custGeom>
              <a:rect b="b" l="l" r="r" t="t"/>
              <a:pathLst>
                <a:path extrusionOk="0" fill="none" h="16075" w="15247">
                  <a:moveTo>
                    <a:pt x="9401" y="10717"/>
                  </a:moveTo>
                  <a:lnTo>
                    <a:pt x="9401" y="10717"/>
                  </a:lnTo>
                  <a:lnTo>
                    <a:pt x="9085" y="10692"/>
                  </a:lnTo>
                  <a:lnTo>
                    <a:pt x="9085" y="9596"/>
                  </a:lnTo>
                  <a:lnTo>
                    <a:pt x="9085" y="9596"/>
                  </a:lnTo>
                  <a:lnTo>
                    <a:pt x="9401" y="9377"/>
                  </a:lnTo>
                  <a:lnTo>
                    <a:pt x="9718" y="9133"/>
                  </a:lnTo>
                  <a:lnTo>
                    <a:pt x="10010" y="8866"/>
                  </a:lnTo>
                  <a:lnTo>
                    <a:pt x="10302" y="8573"/>
                  </a:lnTo>
                  <a:lnTo>
                    <a:pt x="10546" y="8232"/>
                  </a:lnTo>
                  <a:lnTo>
                    <a:pt x="10765" y="7867"/>
                  </a:lnTo>
                  <a:lnTo>
                    <a:pt x="10984" y="7502"/>
                  </a:lnTo>
                  <a:lnTo>
                    <a:pt x="11155" y="7088"/>
                  </a:lnTo>
                  <a:lnTo>
                    <a:pt x="11155" y="7088"/>
                  </a:lnTo>
                  <a:lnTo>
                    <a:pt x="11228" y="7112"/>
                  </a:lnTo>
                  <a:lnTo>
                    <a:pt x="11228" y="7112"/>
                  </a:lnTo>
                  <a:lnTo>
                    <a:pt x="11374" y="7112"/>
                  </a:lnTo>
                  <a:lnTo>
                    <a:pt x="11496" y="7039"/>
                  </a:lnTo>
                  <a:lnTo>
                    <a:pt x="11617" y="6942"/>
                  </a:lnTo>
                  <a:lnTo>
                    <a:pt x="11715" y="6771"/>
                  </a:lnTo>
                  <a:lnTo>
                    <a:pt x="11812" y="6601"/>
                  </a:lnTo>
                  <a:lnTo>
                    <a:pt x="11910" y="6381"/>
                  </a:lnTo>
                  <a:lnTo>
                    <a:pt x="11958" y="6138"/>
                  </a:lnTo>
                  <a:lnTo>
                    <a:pt x="12007" y="5870"/>
                  </a:lnTo>
                  <a:lnTo>
                    <a:pt x="12007" y="5870"/>
                  </a:lnTo>
                  <a:lnTo>
                    <a:pt x="12031" y="5626"/>
                  </a:lnTo>
                  <a:lnTo>
                    <a:pt x="12007" y="5383"/>
                  </a:lnTo>
                  <a:lnTo>
                    <a:pt x="11983" y="5188"/>
                  </a:lnTo>
                  <a:lnTo>
                    <a:pt x="11934" y="4993"/>
                  </a:lnTo>
                  <a:lnTo>
                    <a:pt x="11885" y="4823"/>
                  </a:lnTo>
                  <a:lnTo>
                    <a:pt x="11812" y="4677"/>
                  </a:lnTo>
                  <a:lnTo>
                    <a:pt x="11715" y="4579"/>
                  </a:lnTo>
                  <a:lnTo>
                    <a:pt x="11593" y="4506"/>
                  </a:lnTo>
                  <a:lnTo>
                    <a:pt x="11593" y="4506"/>
                  </a:lnTo>
                  <a:lnTo>
                    <a:pt x="11666" y="4141"/>
                  </a:lnTo>
                  <a:lnTo>
                    <a:pt x="11690" y="3800"/>
                  </a:lnTo>
                  <a:lnTo>
                    <a:pt x="11690" y="3483"/>
                  </a:lnTo>
                  <a:lnTo>
                    <a:pt x="11690" y="3191"/>
                  </a:lnTo>
                  <a:lnTo>
                    <a:pt x="11666" y="2899"/>
                  </a:lnTo>
                  <a:lnTo>
                    <a:pt x="11617" y="2631"/>
                  </a:lnTo>
                  <a:lnTo>
                    <a:pt x="11544" y="2387"/>
                  </a:lnTo>
                  <a:lnTo>
                    <a:pt x="11471" y="2144"/>
                  </a:lnTo>
                  <a:lnTo>
                    <a:pt x="11374" y="1924"/>
                  </a:lnTo>
                  <a:lnTo>
                    <a:pt x="11276" y="1705"/>
                  </a:lnTo>
                  <a:lnTo>
                    <a:pt x="11155" y="1510"/>
                  </a:lnTo>
                  <a:lnTo>
                    <a:pt x="11009" y="1340"/>
                  </a:lnTo>
                  <a:lnTo>
                    <a:pt x="10862" y="1169"/>
                  </a:lnTo>
                  <a:lnTo>
                    <a:pt x="10716" y="1023"/>
                  </a:lnTo>
                  <a:lnTo>
                    <a:pt x="10400" y="755"/>
                  </a:lnTo>
                  <a:lnTo>
                    <a:pt x="10034" y="561"/>
                  </a:lnTo>
                  <a:lnTo>
                    <a:pt x="9669" y="366"/>
                  </a:lnTo>
                  <a:lnTo>
                    <a:pt x="9304" y="244"/>
                  </a:lnTo>
                  <a:lnTo>
                    <a:pt x="8938" y="146"/>
                  </a:lnTo>
                  <a:lnTo>
                    <a:pt x="8573" y="73"/>
                  </a:lnTo>
                  <a:lnTo>
                    <a:pt x="8232" y="25"/>
                  </a:lnTo>
                  <a:lnTo>
                    <a:pt x="7915" y="0"/>
                  </a:lnTo>
                  <a:lnTo>
                    <a:pt x="7623" y="0"/>
                  </a:lnTo>
                  <a:lnTo>
                    <a:pt x="7623" y="0"/>
                  </a:lnTo>
                  <a:lnTo>
                    <a:pt x="7282" y="25"/>
                  </a:lnTo>
                  <a:lnTo>
                    <a:pt x="6990" y="98"/>
                  </a:lnTo>
                  <a:lnTo>
                    <a:pt x="6746" y="171"/>
                  </a:lnTo>
                  <a:lnTo>
                    <a:pt x="6527" y="293"/>
                  </a:lnTo>
                  <a:lnTo>
                    <a:pt x="6332" y="390"/>
                  </a:lnTo>
                  <a:lnTo>
                    <a:pt x="6186" y="536"/>
                  </a:lnTo>
                  <a:lnTo>
                    <a:pt x="6040" y="658"/>
                  </a:lnTo>
                  <a:lnTo>
                    <a:pt x="5943" y="780"/>
                  </a:lnTo>
                  <a:lnTo>
                    <a:pt x="5943" y="780"/>
                  </a:lnTo>
                  <a:lnTo>
                    <a:pt x="5943" y="780"/>
                  </a:lnTo>
                  <a:lnTo>
                    <a:pt x="5943" y="780"/>
                  </a:lnTo>
                  <a:lnTo>
                    <a:pt x="5553" y="853"/>
                  </a:lnTo>
                  <a:lnTo>
                    <a:pt x="5188" y="975"/>
                  </a:lnTo>
                  <a:lnTo>
                    <a:pt x="4871" y="1145"/>
                  </a:lnTo>
                  <a:lnTo>
                    <a:pt x="4603" y="1316"/>
                  </a:lnTo>
                  <a:lnTo>
                    <a:pt x="4360" y="1535"/>
                  </a:lnTo>
                  <a:lnTo>
                    <a:pt x="4165" y="1754"/>
                  </a:lnTo>
                  <a:lnTo>
                    <a:pt x="4019" y="2022"/>
                  </a:lnTo>
                  <a:lnTo>
                    <a:pt x="3897" y="2290"/>
                  </a:lnTo>
                  <a:lnTo>
                    <a:pt x="3799" y="2558"/>
                  </a:lnTo>
                  <a:lnTo>
                    <a:pt x="3726" y="2826"/>
                  </a:lnTo>
                  <a:lnTo>
                    <a:pt x="3678" y="3118"/>
                  </a:lnTo>
                  <a:lnTo>
                    <a:pt x="3629" y="3410"/>
                  </a:lnTo>
                  <a:lnTo>
                    <a:pt x="3629" y="3702"/>
                  </a:lnTo>
                  <a:lnTo>
                    <a:pt x="3629" y="3970"/>
                  </a:lnTo>
                  <a:lnTo>
                    <a:pt x="3678" y="4482"/>
                  </a:lnTo>
                  <a:lnTo>
                    <a:pt x="3678" y="4482"/>
                  </a:lnTo>
                  <a:lnTo>
                    <a:pt x="3678" y="4506"/>
                  </a:lnTo>
                  <a:lnTo>
                    <a:pt x="3678" y="4506"/>
                  </a:lnTo>
                  <a:lnTo>
                    <a:pt x="3556" y="4555"/>
                  </a:lnTo>
                  <a:lnTo>
                    <a:pt x="3459" y="4652"/>
                  </a:lnTo>
                  <a:lnTo>
                    <a:pt x="3385" y="4798"/>
                  </a:lnTo>
                  <a:lnTo>
                    <a:pt x="3312" y="4969"/>
                  </a:lnTo>
                  <a:lnTo>
                    <a:pt x="3264" y="5164"/>
                  </a:lnTo>
                  <a:lnTo>
                    <a:pt x="3239" y="5383"/>
                  </a:lnTo>
                  <a:lnTo>
                    <a:pt x="3215" y="5626"/>
                  </a:lnTo>
                  <a:lnTo>
                    <a:pt x="3239" y="5870"/>
                  </a:lnTo>
                  <a:lnTo>
                    <a:pt x="3239" y="5870"/>
                  </a:lnTo>
                  <a:lnTo>
                    <a:pt x="3288" y="6138"/>
                  </a:lnTo>
                  <a:lnTo>
                    <a:pt x="3337" y="6381"/>
                  </a:lnTo>
                  <a:lnTo>
                    <a:pt x="3434" y="6601"/>
                  </a:lnTo>
                  <a:lnTo>
                    <a:pt x="3532" y="6771"/>
                  </a:lnTo>
                  <a:lnTo>
                    <a:pt x="3629" y="6942"/>
                  </a:lnTo>
                  <a:lnTo>
                    <a:pt x="3751" y="7039"/>
                  </a:lnTo>
                  <a:lnTo>
                    <a:pt x="3873" y="7112"/>
                  </a:lnTo>
                  <a:lnTo>
                    <a:pt x="4019" y="7112"/>
                  </a:lnTo>
                  <a:lnTo>
                    <a:pt x="4019" y="7112"/>
                  </a:lnTo>
                  <a:lnTo>
                    <a:pt x="4092" y="7088"/>
                  </a:lnTo>
                  <a:lnTo>
                    <a:pt x="4092" y="7088"/>
                  </a:lnTo>
                  <a:lnTo>
                    <a:pt x="4262" y="7502"/>
                  </a:lnTo>
                  <a:lnTo>
                    <a:pt x="4481" y="7867"/>
                  </a:lnTo>
                  <a:lnTo>
                    <a:pt x="4701" y="8232"/>
                  </a:lnTo>
                  <a:lnTo>
                    <a:pt x="4969" y="8573"/>
                  </a:lnTo>
                  <a:lnTo>
                    <a:pt x="5236" y="8866"/>
                  </a:lnTo>
                  <a:lnTo>
                    <a:pt x="5529" y="9133"/>
                  </a:lnTo>
                  <a:lnTo>
                    <a:pt x="5845" y="9377"/>
                  </a:lnTo>
                  <a:lnTo>
                    <a:pt x="6162" y="9596"/>
                  </a:lnTo>
                  <a:lnTo>
                    <a:pt x="6162" y="10668"/>
                  </a:lnTo>
                  <a:lnTo>
                    <a:pt x="6162" y="10668"/>
                  </a:lnTo>
                  <a:lnTo>
                    <a:pt x="5650" y="10717"/>
                  </a:lnTo>
                  <a:lnTo>
                    <a:pt x="5650" y="10717"/>
                  </a:lnTo>
                  <a:lnTo>
                    <a:pt x="5066" y="10814"/>
                  </a:lnTo>
                  <a:lnTo>
                    <a:pt x="4506" y="10936"/>
                  </a:lnTo>
                  <a:lnTo>
                    <a:pt x="3946" y="11058"/>
                  </a:lnTo>
                  <a:lnTo>
                    <a:pt x="3410" y="11228"/>
                  </a:lnTo>
                  <a:lnTo>
                    <a:pt x="2923" y="11423"/>
                  </a:lnTo>
                  <a:lnTo>
                    <a:pt x="2460" y="11642"/>
                  </a:lnTo>
                  <a:lnTo>
                    <a:pt x="2022" y="11886"/>
                  </a:lnTo>
                  <a:lnTo>
                    <a:pt x="1632" y="12153"/>
                  </a:lnTo>
                  <a:lnTo>
                    <a:pt x="1267" y="12421"/>
                  </a:lnTo>
                  <a:lnTo>
                    <a:pt x="950" y="12738"/>
                  </a:lnTo>
                  <a:lnTo>
                    <a:pt x="682" y="13079"/>
                  </a:lnTo>
                  <a:lnTo>
                    <a:pt x="439" y="13420"/>
                  </a:lnTo>
                  <a:lnTo>
                    <a:pt x="268" y="13810"/>
                  </a:lnTo>
                  <a:lnTo>
                    <a:pt x="122" y="14199"/>
                  </a:lnTo>
                  <a:lnTo>
                    <a:pt x="49" y="14638"/>
                  </a:lnTo>
                  <a:lnTo>
                    <a:pt x="0" y="15076"/>
                  </a:lnTo>
                  <a:lnTo>
                    <a:pt x="0" y="15076"/>
                  </a:lnTo>
                  <a:lnTo>
                    <a:pt x="49" y="15125"/>
                  </a:lnTo>
                  <a:lnTo>
                    <a:pt x="244" y="15222"/>
                  </a:lnTo>
                  <a:lnTo>
                    <a:pt x="414" y="15295"/>
                  </a:lnTo>
                  <a:lnTo>
                    <a:pt x="633" y="15393"/>
                  </a:lnTo>
                  <a:lnTo>
                    <a:pt x="901" y="15490"/>
                  </a:lnTo>
                  <a:lnTo>
                    <a:pt x="1267" y="15563"/>
                  </a:lnTo>
                  <a:lnTo>
                    <a:pt x="1705" y="15661"/>
                  </a:lnTo>
                  <a:lnTo>
                    <a:pt x="2216" y="15758"/>
                  </a:lnTo>
                  <a:lnTo>
                    <a:pt x="2825" y="15831"/>
                  </a:lnTo>
                  <a:lnTo>
                    <a:pt x="3556" y="15928"/>
                  </a:lnTo>
                  <a:lnTo>
                    <a:pt x="4384" y="15977"/>
                  </a:lnTo>
                  <a:lnTo>
                    <a:pt x="5309" y="16026"/>
                  </a:lnTo>
                  <a:lnTo>
                    <a:pt x="6381" y="16050"/>
                  </a:lnTo>
                  <a:lnTo>
                    <a:pt x="7599" y="16075"/>
                  </a:lnTo>
                  <a:lnTo>
                    <a:pt x="7599" y="16075"/>
                  </a:lnTo>
                  <a:lnTo>
                    <a:pt x="8792" y="16050"/>
                  </a:lnTo>
                  <a:lnTo>
                    <a:pt x="9864" y="16026"/>
                  </a:lnTo>
                  <a:lnTo>
                    <a:pt x="10814" y="15977"/>
                  </a:lnTo>
                  <a:lnTo>
                    <a:pt x="11642" y="15928"/>
                  </a:lnTo>
                  <a:lnTo>
                    <a:pt x="12372" y="15831"/>
                  </a:lnTo>
                  <a:lnTo>
                    <a:pt x="12981" y="15758"/>
                  </a:lnTo>
                  <a:lnTo>
                    <a:pt x="13517" y="15661"/>
                  </a:lnTo>
                  <a:lnTo>
                    <a:pt x="13955" y="15563"/>
                  </a:lnTo>
                  <a:lnTo>
                    <a:pt x="14321" y="15490"/>
                  </a:lnTo>
                  <a:lnTo>
                    <a:pt x="14613" y="15393"/>
                  </a:lnTo>
                  <a:lnTo>
                    <a:pt x="14832" y="15295"/>
                  </a:lnTo>
                  <a:lnTo>
                    <a:pt x="15003" y="15222"/>
                  </a:lnTo>
                  <a:lnTo>
                    <a:pt x="15173" y="15125"/>
                  </a:lnTo>
                  <a:lnTo>
                    <a:pt x="15246" y="15076"/>
                  </a:lnTo>
                  <a:lnTo>
                    <a:pt x="15246" y="15076"/>
                  </a:lnTo>
                  <a:lnTo>
                    <a:pt x="15198" y="14613"/>
                  </a:lnTo>
                  <a:lnTo>
                    <a:pt x="15125" y="14175"/>
                  </a:lnTo>
                  <a:lnTo>
                    <a:pt x="15003" y="13761"/>
                  </a:lnTo>
                  <a:lnTo>
                    <a:pt x="14832" y="13371"/>
                  </a:lnTo>
                  <a:lnTo>
                    <a:pt x="14589" y="13006"/>
                  </a:lnTo>
                  <a:lnTo>
                    <a:pt x="14321" y="12665"/>
                  </a:lnTo>
                  <a:lnTo>
                    <a:pt x="14004" y="12373"/>
                  </a:lnTo>
                  <a:lnTo>
                    <a:pt x="13639" y="12080"/>
                  </a:lnTo>
                  <a:lnTo>
                    <a:pt x="13249" y="11813"/>
                  </a:lnTo>
                  <a:lnTo>
                    <a:pt x="12811" y="11593"/>
                  </a:lnTo>
                  <a:lnTo>
                    <a:pt x="12324" y="11374"/>
                  </a:lnTo>
                  <a:lnTo>
                    <a:pt x="11812" y="11204"/>
                  </a:lnTo>
                  <a:lnTo>
                    <a:pt x="11252" y="11033"/>
                  </a:lnTo>
                  <a:lnTo>
                    <a:pt x="10668" y="10911"/>
                  </a:lnTo>
                  <a:lnTo>
                    <a:pt x="10034" y="10790"/>
                  </a:lnTo>
                  <a:lnTo>
                    <a:pt x="9401" y="10717"/>
                  </a:lnTo>
                  <a:lnTo>
                    <a:pt x="9401" y="10717"/>
                  </a:lnTo>
                  <a:close/>
                </a:path>
              </a:pathLst>
            </a:custGeom>
            <a:noFill/>
            <a:ln cap="rnd" cmpd="sng" w="12175">
              <a:solidFill>
                <a:srgbClr val="ED145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"/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Agenda</a:t>
            </a:r>
            <a:endParaRPr/>
          </a:p>
        </p:txBody>
      </p:sp>
      <p:sp>
        <p:nvSpPr>
          <p:cNvPr id="151" name="Google Shape;151;p3"/>
          <p:cNvSpPr txBox="1"/>
          <p:nvPr/>
        </p:nvSpPr>
        <p:spPr>
          <a:xfrm>
            <a:off x="539552" y="2198559"/>
            <a:ext cx="5256584" cy="32762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D265B"/>
              </a:buClr>
              <a:buSzPts val="2000"/>
              <a:buFont typeface="Noto Sans Symbols"/>
              <a:buChar char="⮚"/>
            </a:pPr>
            <a:r>
              <a:rPr lang="pt-B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 que é Clock?</a:t>
            </a:r>
            <a:endParaRPr/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D265B"/>
              </a:buClr>
              <a:buSzPts val="2000"/>
              <a:buFont typeface="Noto Sans Symbols"/>
              <a:buChar char="⮚"/>
            </a:pPr>
            <a:r>
              <a:rPr lang="pt-B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Importância do Clock para Computadores</a:t>
            </a:r>
            <a:endParaRPr/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D265B"/>
              </a:buClr>
              <a:buSzPts val="2000"/>
              <a:buFont typeface="Noto Sans Symbols"/>
              <a:buChar char="⮚"/>
            </a:pPr>
            <a:r>
              <a:rPr lang="pt-B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 que é RTC?</a:t>
            </a:r>
            <a:endParaRPr/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D265B"/>
              </a:buClr>
              <a:buSzPts val="2000"/>
              <a:buFont typeface="Noto Sans Symbols"/>
              <a:buChar char="⮚"/>
            </a:pPr>
            <a:r>
              <a:rPr lang="pt-B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 que é UTC?</a:t>
            </a:r>
            <a:endParaRPr/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D265B"/>
              </a:buClr>
              <a:buSzPts val="2000"/>
              <a:buFont typeface="Noto Sans Symbols"/>
              <a:buChar char="⮚"/>
            </a:pPr>
            <a:r>
              <a:rPr lang="pt-B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 que é Watchdog?</a:t>
            </a:r>
            <a:endParaRPr/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D265B"/>
              </a:buClr>
              <a:buSzPts val="2000"/>
              <a:buFont typeface="Noto Sans Symbols"/>
              <a:buChar char="⮚"/>
            </a:pPr>
            <a:r>
              <a:rPr lang="pt-B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Laboratório;</a:t>
            </a:r>
            <a:endParaRPr/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D265B"/>
              </a:buClr>
              <a:buSzPts val="2000"/>
              <a:buFont typeface="Noto Sans Symbols"/>
              <a:buChar char="⮚"/>
            </a:pPr>
            <a:r>
              <a:rPr lang="pt-B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Exercício;</a:t>
            </a:r>
            <a:endParaRPr/>
          </a:p>
        </p:txBody>
      </p:sp>
      <p:pic>
        <p:nvPicPr>
          <p:cNvPr id="152" name="Google Shape;152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20472" y="1629200"/>
            <a:ext cx="3600000" cy="360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4"/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O que é Clock?</a:t>
            </a:r>
            <a:endParaRPr/>
          </a:p>
        </p:txBody>
      </p:sp>
      <p:grpSp>
        <p:nvGrpSpPr>
          <p:cNvPr id="159" name="Google Shape;159;p4"/>
          <p:cNvGrpSpPr/>
          <p:nvPr/>
        </p:nvGrpSpPr>
        <p:grpSpPr>
          <a:xfrm>
            <a:off x="323528" y="836713"/>
            <a:ext cx="5112568" cy="720080"/>
            <a:chOff x="638714" y="1308295"/>
            <a:chExt cx="10971395" cy="1901011"/>
          </a:xfrm>
        </p:grpSpPr>
        <p:sp>
          <p:nvSpPr>
            <p:cNvPr id="160" name="Google Shape;160;p4"/>
            <p:cNvSpPr/>
            <p:nvPr/>
          </p:nvSpPr>
          <p:spPr>
            <a:xfrm>
              <a:off x="1378424" y="1308295"/>
              <a:ext cx="10231685" cy="183240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0" lIns="32400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ED145B"/>
                </a:buClr>
                <a:buSzPts val="2000"/>
                <a:buFont typeface="Arial"/>
                <a:buNone/>
              </a:pPr>
              <a:r>
                <a:rPr b="1" lang="pt-BR" sz="2000">
                  <a:solidFill>
                    <a:srgbClr val="ED145B"/>
                  </a:solidFill>
                  <a:latin typeface="Arial"/>
                  <a:ea typeface="Arial"/>
                  <a:cs typeface="Arial"/>
                  <a:sym typeface="Arial"/>
                </a:rPr>
                <a:t>Antes </a:t>
              </a:r>
              <a:r>
                <a:rPr lang="pt-BR"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de falarmos de computadores, vamos falar de Música!</a:t>
              </a:r>
              <a:endParaRPr/>
            </a:p>
          </p:txBody>
        </p:sp>
        <p:sp>
          <p:nvSpPr>
            <p:cNvPr id="161" name="Google Shape;161;p4"/>
            <p:cNvSpPr/>
            <p:nvPr/>
          </p:nvSpPr>
          <p:spPr>
            <a:xfrm>
              <a:off x="638714" y="1308295"/>
              <a:ext cx="1075481" cy="1901011"/>
            </a:xfrm>
            <a:prstGeom prst="homePlate">
              <a:avLst>
                <a:gd fmla="val 27321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62" name="Google Shape;162;p4"/>
          <p:cNvPicPr preferRelativeResize="0"/>
          <p:nvPr/>
        </p:nvPicPr>
        <p:blipFill rotWithShape="1">
          <a:blip r:embed="rId3">
            <a:alphaModFix/>
          </a:blip>
          <a:srcRect b="0" l="16069" r="4294" t="0"/>
          <a:stretch/>
        </p:blipFill>
        <p:spPr>
          <a:xfrm>
            <a:off x="5580112" y="836712"/>
            <a:ext cx="3448280" cy="37526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4" title="60 BPM Metronome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3528" y="1700809"/>
            <a:ext cx="5112568" cy="28886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lock signals | CircuitVerse" id="164" name="Google Shape;164;p4"/>
          <p:cNvPicPr preferRelativeResize="0"/>
          <p:nvPr/>
        </p:nvPicPr>
        <p:blipFill rotWithShape="1">
          <a:blip r:embed="rId5">
            <a:alphaModFix/>
          </a:blip>
          <a:srcRect b="16799" l="0" r="0" t="0"/>
          <a:stretch/>
        </p:blipFill>
        <p:spPr>
          <a:xfrm>
            <a:off x="1835696" y="4869160"/>
            <a:ext cx="5715000" cy="1069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5"/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O que é Clock?</a:t>
            </a:r>
            <a:endParaRPr/>
          </a:p>
        </p:txBody>
      </p:sp>
      <p:pic>
        <p:nvPicPr>
          <p:cNvPr id="171" name="Google Shape;171;p5" title="Lesson #1: Warm Up Session Lvl.1 (Bass Exercise) (Play Along Tabs In Video)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6223" y="1052736"/>
            <a:ext cx="8411554" cy="47525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6"/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O que é Clock?</a:t>
            </a:r>
            <a:endParaRPr/>
          </a:p>
        </p:txBody>
      </p:sp>
      <p:grpSp>
        <p:nvGrpSpPr>
          <p:cNvPr id="178" name="Google Shape;178;p6"/>
          <p:cNvGrpSpPr/>
          <p:nvPr/>
        </p:nvGrpSpPr>
        <p:grpSpPr>
          <a:xfrm>
            <a:off x="323528" y="1052736"/>
            <a:ext cx="3888432" cy="1512168"/>
            <a:chOff x="638714" y="1308295"/>
            <a:chExt cx="10971395" cy="1901011"/>
          </a:xfrm>
        </p:grpSpPr>
        <p:sp>
          <p:nvSpPr>
            <p:cNvPr id="179" name="Google Shape;179;p6"/>
            <p:cNvSpPr/>
            <p:nvPr/>
          </p:nvSpPr>
          <p:spPr>
            <a:xfrm>
              <a:off x="1378423" y="1308295"/>
              <a:ext cx="10231686" cy="190101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0" lIns="32400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ED145B"/>
                </a:buClr>
                <a:buSzPts val="2000"/>
                <a:buFont typeface="Arial"/>
                <a:buNone/>
              </a:pPr>
              <a:r>
                <a:rPr b="1" lang="pt-BR" sz="2000">
                  <a:solidFill>
                    <a:srgbClr val="ED145B"/>
                  </a:solidFill>
                  <a:latin typeface="Arial"/>
                  <a:ea typeface="Arial"/>
                  <a:cs typeface="Arial"/>
                  <a:sym typeface="Arial"/>
                </a:rPr>
                <a:t>Clock</a:t>
              </a:r>
              <a:r>
                <a:rPr lang="pt-BR"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é um sinal digital de sincronização que estabelece o ritmo para executar instruções na CPU.</a:t>
              </a:r>
              <a:endParaRPr/>
            </a:p>
          </p:txBody>
        </p:sp>
        <p:sp>
          <p:nvSpPr>
            <p:cNvPr id="180" name="Google Shape;180;p6"/>
            <p:cNvSpPr/>
            <p:nvPr/>
          </p:nvSpPr>
          <p:spPr>
            <a:xfrm>
              <a:off x="638714" y="1308295"/>
              <a:ext cx="1075481" cy="1901011"/>
            </a:xfrm>
            <a:prstGeom prst="homePlate">
              <a:avLst>
                <a:gd fmla="val 27321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1" name="Google Shape;181;p6"/>
          <p:cNvGrpSpPr/>
          <p:nvPr/>
        </p:nvGrpSpPr>
        <p:grpSpPr>
          <a:xfrm>
            <a:off x="323528" y="2913914"/>
            <a:ext cx="3888432" cy="1512168"/>
            <a:chOff x="638714" y="1308295"/>
            <a:chExt cx="10971395" cy="1901011"/>
          </a:xfrm>
        </p:grpSpPr>
        <p:sp>
          <p:nvSpPr>
            <p:cNvPr id="182" name="Google Shape;182;p6"/>
            <p:cNvSpPr/>
            <p:nvPr/>
          </p:nvSpPr>
          <p:spPr>
            <a:xfrm>
              <a:off x="1378423" y="1308295"/>
              <a:ext cx="10231686" cy="190101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0" lIns="32400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rPr lang="pt-BR"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É medido em Hertz, sendo que os computadores pessoais podem chegar a </a:t>
              </a:r>
              <a:r>
                <a:rPr b="1" lang="pt-BR" sz="2000">
                  <a:solidFill>
                    <a:srgbClr val="ED145B"/>
                  </a:solidFill>
                  <a:latin typeface="Arial"/>
                  <a:ea typeface="Arial"/>
                  <a:cs typeface="Arial"/>
                  <a:sym typeface="Arial"/>
                </a:rPr>
                <a:t>Giga Hertz, </a:t>
              </a:r>
              <a:r>
                <a:rPr lang="pt-BR"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enquanto os uControladores podem chegar a </a:t>
              </a:r>
              <a:r>
                <a:rPr b="1" lang="pt-BR" sz="2000">
                  <a:solidFill>
                    <a:srgbClr val="ED145B"/>
                  </a:solidFill>
                  <a:latin typeface="Arial"/>
                  <a:ea typeface="Arial"/>
                  <a:cs typeface="Arial"/>
                  <a:sym typeface="Arial"/>
                </a:rPr>
                <a:t>Mega Hertz.</a:t>
              </a:r>
              <a:endPara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83;p6"/>
            <p:cNvSpPr/>
            <p:nvPr/>
          </p:nvSpPr>
          <p:spPr>
            <a:xfrm>
              <a:off x="638714" y="1308295"/>
              <a:ext cx="1075481" cy="1901011"/>
            </a:xfrm>
            <a:prstGeom prst="homePlate">
              <a:avLst>
                <a:gd fmla="val 27321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4" name="Google Shape;184;p6"/>
          <p:cNvGrpSpPr/>
          <p:nvPr/>
        </p:nvGrpSpPr>
        <p:grpSpPr>
          <a:xfrm>
            <a:off x="323528" y="4775091"/>
            <a:ext cx="3888432" cy="1512168"/>
            <a:chOff x="638714" y="1308295"/>
            <a:chExt cx="10971395" cy="1901011"/>
          </a:xfrm>
        </p:grpSpPr>
        <p:sp>
          <p:nvSpPr>
            <p:cNvPr id="185" name="Google Shape;185;p6"/>
            <p:cNvSpPr/>
            <p:nvPr/>
          </p:nvSpPr>
          <p:spPr>
            <a:xfrm>
              <a:off x="1378423" y="1308295"/>
              <a:ext cx="10231686" cy="190101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0" lIns="32400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rPr lang="pt-BR"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Quanto maior a frequência, maior a capacidade de processamento e maior a dissipação de energia (Calor)</a:t>
              </a:r>
              <a:endParaRPr/>
            </a:p>
          </p:txBody>
        </p:sp>
        <p:sp>
          <p:nvSpPr>
            <p:cNvPr id="186" name="Google Shape;186;p6"/>
            <p:cNvSpPr/>
            <p:nvPr/>
          </p:nvSpPr>
          <p:spPr>
            <a:xfrm>
              <a:off x="638714" y="1308295"/>
              <a:ext cx="1075481" cy="1901011"/>
            </a:xfrm>
            <a:prstGeom prst="homePlate">
              <a:avLst>
                <a:gd fmla="val 27321" name="adj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87" name="Google Shape;187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78723" y="2082909"/>
            <a:ext cx="4765277" cy="31785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7"/>
          <p:cNvSpPr txBox="1"/>
          <p:nvPr/>
        </p:nvSpPr>
        <p:spPr>
          <a:xfrm>
            <a:off x="228600" y="133350"/>
            <a:ext cx="6324600" cy="132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Importância do Clock para Computadores</a:t>
            </a:r>
            <a:endParaRPr/>
          </a:p>
        </p:txBody>
      </p:sp>
      <p:sp>
        <p:nvSpPr>
          <p:cNvPr id="194" name="Google Shape;194;p7"/>
          <p:cNvSpPr/>
          <p:nvPr/>
        </p:nvSpPr>
        <p:spPr>
          <a:xfrm>
            <a:off x="739699" y="2927132"/>
            <a:ext cx="1395175" cy="3166164"/>
          </a:xfrm>
          <a:prstGeom prst="rect">
            <a:avLst/>
          </a:prstGeom>
          <a:solidFill>
            <a:srgbClr val="D9D9D9">
              <a:alpha val="20784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400">
                <a:solidFill>
                  <a:srgbClr val="4472C4"/>
                </a:solidFill>
                <a:latin typeface="Arial"/>
                <a:ea typeface="Arial"/>
                <a:cs typeface="Arial"/>
                <a:sym typeface="Arial"/>
              </a:rPr>
              <a:t>Sincronização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4472C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4472C4"/>
                </a:solidFill>
                <a:latin typeface="Arial"/>
                <a:ea typeface="Arial"/>
                <a:cs typeface="Arial"/>
                <a:sym typeface="Arial"/>
              </a:rPr>
              <a:t>É responsável por sincronizar as tarefas entre os vários periféricos e processos, como um protocolo de comunicação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7"/>
          <p:cNvSpPr/>
          <p:nvPr/>
        </p:nvSpPr>
        <p:spPr>
          <a:xfrm>
            <a:off x="717747" y="1772816"/>
            <a:ext cx="1395175" cy="802073"/>
          </a:xfrm>
          <a:prstGeom prst="flowChartOffpageConnector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sz="3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p7"/>
          <p:cNvSpPr/>
          <p:nvPr/>
        </p:nvSpPr>
        <p:spPr>
          <a:xfrm>
            <a:off x="717747" y="2794604"/>
            <a:ext cx="2374108" cy="58611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Google Shape;197;p7"/>
          <p:cNvSpPr/>
          <p:nvPr/>
        </p:nvSpPr>
        <p:spPr>
          <a:xfrm>
            <a:off x="2204677" y="2794604"/>
            <a:ext cx="1641102" cy="5861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p7"/>
          <p:cNvSpPr/>
          <p:nvPr/>
        </p:nvSpPr>
        <p:spPr>
          <a:xfrm>
            <a:off x="2351604" y="2927132"/>
            <a:ext cx="1395175" cy="3166164"/>
          </a:xfrm>
          <a:prstGeom prst="rect">
            <a:avLst/>
          </a:prstGeom>
          <a:solidFill>
            <a:srgbClr val="D9D9D9">
              <a:alpha val="20784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400">
                <a:solidFill>
                  <a:srgbClr val="ED7D31"/>
                </a:solidFill>
                <a:latin typeface="Arial"/>
                <a:ea typeface="Arial"/>
                <a:cs typeface="Arial"/>
                <a:sym typeface="Arial"/>
              </a:rPr>
              <a:t>Execução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ED7D3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ED7D31"/>
                </a:solidFill>
                <a:latin typeface="Arial"/>
                <a:ea typeface="Arial"/>
                <a:cs typeface="Arial"/>
                <a:sym typeface="Arial"/>
              </a:rPr>
              <a:t>Cada instrução ou tarefa exercida no processador é realizada conforme o pulso de clock, como uma nota em um instrumento musical.</a:t>
            </a:r>
            <a:endParaRPr/>
          </a:p>
        </p:txBody>
      </p:sp>
      <p:sp>
        <p:nvSpPr>
          <p:cNvPr id="199" name="Google Shape;199;p7"/>
          <p:cNvSpPr/>
          <p:nvPr/>
        </p:nvSpPr>
        <p:spPr>
          <a:xfrm>
            <a:off x="3963510" y="2927132"/>
            <a:ext cx="1395175" cy="3166164"/>
          </a:xfrm>
          <a:prstGeom prst="rect">
            <a:avLst/>
          </a:prstGeom>
          <a:solidFill>
            <a:srgbClr val="D9D9D9">
              <a:alpha val="20784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400">
                <a:solidFill>
                  <a:srgbClr val="525252"/>
                </a:solidFill>
                <a:latin typeface="Arial"/>
                <a:ea typeface="Arial"/>
                <a:cs typeface="Arial"/>
                <a:sym typeface="Arial"/>
              </a:rPr>
              <a:t>Transferência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525252"/>
                </a:solidFill>
                <a:latin typeface="Arial"/>
                <a:ea typeface="Arial"/>
                <a:cs typeface="Arial"/>
                <a:sym typeface="Arial"/>
              </a:rPr>
              <a:t>A comunicação entre o processador e as memórias é regida e sincronizada pelo clock. Quanto mais rápido o sinal, mais rápido é o acesso aos dados....</a:t>
            </a:r>
            <a:endParaRPr/>
          </a:p>
        </p:txBody>
      </p:sp>
      <p:sp>
        <p:nvSpPr>
          <p:cNvPr id="200" name="Google Shape;200;p7"/>
          <p:cNvSpPr/>
          <p:nvPr/>
        </p:nvSpPr>
        <p:spPr>
          <a:xfrm>
            <a:off x="3845779" y="2794604"/>
            <a:ext cx="2549570" cy="5861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p7"/>
          <p:cNvSpPr/>
          <p:nvPr/>
        </p:nvSpPr>
        <p:spPr>
          <a:xfrm>
            <a:off x="5575415" y="2927132"/>
            <a:ext cx="1395175" cy="3166164"/>
          </a:xfrm>
          <a:prstGeom prst="rect">
            <a:avLst/>
          </a:prstGeom>
          <a:solidFill>
            <a:srgbClr val="D9D9D9">
              <a:alpha val="20784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400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Desempenho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ED265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... Consequente-mente, maior é o desempenho do computador, pois ele era realizar muito mais tarefas em menos tempo</a:t>
            </a:r>
            <a:endParaRPr/>
          </a:p>
        </p:txBody>
      </p:sp>
      <p:sp>
        <p:nvSpPr>
          <p:cNvPr id="202" name="Google Shape;202;p7"/>
          <p:cNvSpPr/>
          <p:nvPr/>
        </p:nvSpPr>
        <p:spPr>
          <a:xfrm>
            <a:off x="7021956" y="2794604"/>
            <a:ext cx="1582492" cy="58611"/>
          </a:xfrm>
          <a:prstGeom prst="rect">
            <a:avLst/>
          </a:prstGeom>
          <a:solidFill>
            <a:srgbClr val="7B83E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p7"/>
          <p:cNvSpPr/>
          <p:nvPr/>
        </p:nvSpPr>
        <p:spPr>
          <a:xfrm>
            <a:off x="5439464" y="2794604"/>
            <a:ext cx="1641102" cy="58611"/>
          </a:xfrm>
          <a:prstGeom prst="rect">
            <a:avLst/>
          </a:prstGeom>
          <a:solidFill>
            <a:srgbClr val="ED145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p7"/>
          <p:cNvSpPr/>
          <p:nvPr/>
        </p:nvSpPr>
        <p:spPr>
          <a:xfrm>
            <a:off x="7187321" y="2927132"/>
            <a:ext cx="1395175" cy="3166164"/>
          </a:xfrm>
          <a:prstGeom prst="rect">
            <a:avLst/>
          </a:prstGeom>
          <a:solidFill>
            <a:srgbClr val="D9D9D9">
              <a:alpha val="20784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400">
                <a:solidFill>
                  <a:srgbClr val="7B83EB"/>
                </a:solidFill>
                <a:latin typeface="Arial"/>
                <a:ea typeface="Arial"/>
                <a:cs typeface="Arial"/>
                <a:sym typeface="Arial"/>
              </a:rPr>
              <a:t>Boosting</a:t>
            </a:r>
            <a:endParaRPr b="1" sz="1400">
              <a:solidFill>
                <a:srgbClr val="7B83E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7B83E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7B83EB"/>
                </a:solidFill>
                <a:latin typeface="Arial"/>
                <a:ea typeface="Arial"/>
                <a:cs typeface="Arial"/>
                <a:sym typeface="Arial"/>
              </a:rPr>
              <a:t>Ou Overclocking. É uma técnica que consiste em aumentar a velocidade normal do clock para melhorar ainda mais o desempenho. Deve ser feito com cuidado!</a:t>
            </a:r>
            <a:endParaRPr/>
          </a:p>
        </p:txBody>
      </p:sp>
      <p:sp>
        <p:nvSpPr>
          <p:cNvPr id="205" name="Google Shape;205;p7"/>
          <p:cNvSpPr/>
          <p:nvPr/>
        </p:nvSpPr>
        <p:spPr>
          <a:xfrm>
            <a:off x="2340629" y="1772816"/>
            <a:ext cx="1395175" cy="802073"/>
          </a:xfrm>
          <a:prstGeom prst="flowChartOffpageConnector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3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p7"/>
          <p:cNvSpPr/>
          <p:nvPr/>
        </p:nvSpPr>
        <p:spPr>
          <a:xfrm>
            <a:off x="3963510" y="1772816"/>
            <a:ext cx="1395175" cy="802073"/>
          </a:xfrm>
          <a:prstGeom prst="flowChartOffpageConnector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3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Google Shape;207;p7"/>
          <p:cNvSpPr/>
          <p:nvPr/>
        </p:nvSpPr>
        <p:spPr>
          <a:xfrm>
            <a:off x="5586392" y="1772816"/>
            <a:ext cx="1395175" cy="802073"/>
          </a:xfrm>
          <a:prstGeom prst="flowChartOffpageConnector">
            <a:avLst/>
          </a:prstGeom>
          <a:solidFill>
            <a:srgbClr val="ED145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sz="3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" name="Google Shape;208;p7"/>
          <p:cNvSpPr/>
          <p:nvPr/>
        </p:nvSpPr>
        <p:spPr>
          <a:xfrm>
            <a:off x="7209273" y="1772816"/>
            <a:ext cx="1395175" cy="802073"/>
          </a:xfrm>
          <a:prstGeom prst="flowChartOffpageConnector">
            <a:avLst/>
          </a:prstGeom>
          <a:solidFill>
            <a:srgbClr val="7B83E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 sz="3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8"/>
          <p:cNvSpPr txBox="1"/>
          <p:nvPr/>
        </p:nvSpPr>
        <p:spPr>
          <a:xfrm>
            <a:off x="228600" y="133350"/>
            <a:ext cx="6324600" cy="132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Importância do Clock para Computadores</a:t>
            </a:r>
            <a:endParaRPr/>
          </a:p>
        </p:txBody>
      </p:sp>
      <p:pic>
        <p:nvPicPr>
          <p:cNvPr id="215" name="Google Shape;215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3170887" y="1601501"/>
            <a:ext cx="5876190" cy="437010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6" name="Google Shape;216;p8"/>
          <p:cNvGrpSpPr/>
          <p:nvPr/>
        </p:nvGrpSpPr>
        <p:grpSpPr>
          <a:xfrm>
            <a:off x="107504" y="2060848"/>
            <a:ext cx="3600400" cy="1512168"/>
            <a:chOff x="638714" y="1308295"/>
            <a:chExt cx="10158699" cy="1901011"/>
          </a:xfrm>
        </p:grpSpPr>
        <p:sp>
          <p:nvSpPr>
            <p:cNvPr id="217" name="Google Shape;217;p8"/>
            <p:cNvSpPr/>
            <p:nvPr/>
          </p:nvSpPr>
          <p:spPr>
            <a:xfrm>
              <a:off x="1378422" y="1308295"/>
              <a:ext cx="9418991" cy="190101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0" lIns="32400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ED145B"/>
                </a:buClr>
                <a:buSzPts val="2000"/>
                <a:buFont typeface="Arial"/>
                <a:buNone/>
              </a:pPr>
              <a:r>
                <a:rPr b="1" lang="pt-BR" sz="2000">
                  <a:solidFill>
                    <a:srgbClr val="ED145B"/>
                  </a:solidFill>
                  <a:latin typeface="Arial"/>
                  <a:ea typeface="Arial"/>
                  <a:cs typeface="Arial"/>
                  <a:sym typeface="Arial"/>
                </a:rPr>
                <a:t>O Clock,</a:t>
              </a:r>
              <a:r>
                <a:rPr lang="pt-BR"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controla praticamente tudo nos computadores...</a:t>
              </a:r>
              <a:endParaRPr/>
            </a:p>
          </p:txBody>
        </p:sp>
        <p:sp>
          <p:nvSpPr>
            <p:cNvPr id="218" name="Google Shape;218;p8"/>
            <p:cNvSpPr/>
            <p:nvPr/>
          </p:nvSpPr>
          <p:spPr>
            <a:xfrm>
              <a:off x="638714" y="1308295"/>
              <a:ext cx="1075481" cy="1901011"/>
            </a:xfrm>
            <a:prstGeom prst="homePlate">
              <a:avLst>
                <a:gd fmla="val 27321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9"/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O que é RTC?</a:t>
            </a:r>
            <a:endParaRPr/>
          </a:p>
        </p:txBody>
      </p:sp>
      <p:grpSp>
        <p:nvGrpSpPr>
          <p:cNvPr id="225" name="Google Shape;225;p9"/>
          <p:cNvGrpSpPr/>
          <p:nvPr/>
        </p:nvGrpSpPr>
        <p:grpSpPr>
          <a:xfrm>
            <a:off x="323528" y="2913914"/>
            <a:ext cx="4248472" cy="1512168"/>
            <a:chOff x="638714" y="1308295"/>
            <a:chExt cx="10971395" cy="1901011"/>
          </a:xfrm>
        </p:grpSpPr>
        <p:sp>
          <p:nvSpPr>
            <p:cNvPr id="226" name="Google Shape;226;p9"/>
            <p:cNvSpPr/>
            <p:nvPr/>
          </p:nvSpPr>
          <p:spPr>
            <a:xfrm>
              <a:off x="1378423" y="1308295"/>
              <a:ext cx="10231686" cy="190101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0" lIns="32400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rPr lang="pt-BR"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Ele conta os pulsos de clock e os transforma em unidade de tempo , como </a:t>
              </a:r>
              <a:r>
                <a:rPr b="1" lang="pt-BR" sz="2000">
                  <a:solidFill>
                    <a:srgbClr val="ED265B"/>
                  </a:solidFill>
                  <a:latin typeface="Arial"/>
                  <a:ea typeface="Arial"/>
                  <a:cs typeface="Arial"/>
                  <a:sym typeface="Arial"/>
                </a:rPr>
                <a:t>segundos, minutos, horas, dias, meses e anos</a:t>
              </a:r>
              <a:r>
                <a:rPr lang="pt-BR"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.</a:t>
              </a:r>
              <a:endParaRPr/>
            </a:p>
          </p:txBody>
        </p:sp>
        <p:sp>
          <p:nvSpPr>
            <p:cNvPr id="227" name="Google Shape;227;p9"/>
            <p:cNvSpPr/>
            <p:nvPr/>
          </p:nvSpPr>
          <p:spPr>
            <a:xfrm>
              <a:off x="638714" y="1308295"/>
              <a:ext cx="1075481" cy="1901011"/>
            </a:xfrm>
            <a:prstGeom prst="homePlate">
              <a:avLst>
                <a:gd fmla="val 27321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8" name="Google Shape;228;p9"/>
          <p:cNvGrpSpPr/>
          <p:nvPr/>
        </p:nvGrpSpPr>
        <p:grpSpPr>
          <a:xfrm>
            <a:off x="323528" y="4775091"/>
            <a:ext cx="4248472" cy="1512168"/>
            <a:chOff x="638714" y="1308295"/>
            <a:chExt cx="10971395" cy="1901011"/>
          </a:xfrm>
        </p:grpSpPr>
        <p:sp>
          <p:nvSpPr>
            <p:cNvPr id="229" name="Google Shape;229;p9"/>
            <p:cNvSpPr/>
            <p:nvPr/>
          </p:nvSpPr>
          <p:spPr>
            <a:xfrm>
              <a:off x="1378423" y="1308295"/>
              <a:ext cx="10231686" cy="190101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0" lIns="32400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rPr lang="pt-BR"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É usado para controlar o sincronismo, gerar alarmes, registros de eventos e até criar calendários.</a:t>
              </a:r>
              <a:endParaRPr/>
            </a:p>
          </p:txBody>
        </p:sp>
        <p:sp>
          <p:nvSpPr>
            <p:cNvPr id="230" name="Google Shape;230;p9"/>
            <p:cNvSpPr/>
            <p:nvPr/>
          </p:nvSpPr>
          <p:spPr>
            <a:xfrm>
              <a:off x="638714" y="1308295"/>
              <a:ext cx="1075481" cy="1901011"/>
            </a:xfrm>
            <a:prstGeom prst="homePlate">
              <a:avLst>
                <a:gd fmla="val 27321" name="adj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31" name="Google Shape;231;p9"/>
          <p:cNvPicPr preferRelativeResize="0"/>
          <p:nvPr/>
        </p:nvPicPr>
        <p:blipFill rotWithShape="1">
          <a:blip r:embed="rId3">
            <a:alphaModFix/>
          </a:blip>
          <a:srcRect b="3839" l="13879" r="4008" t="7759"/>
          <a:stretch/>
        </p:blipFill>
        <p:spPr>
          <a:xfrm>
            <a:off x="4858439" y="1581766"/>
            <a:ext cx="4176465" cy="417646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2" name="Google Shape;232;p9"/>
          <p:cNvGrpSpPr/>
          <p:nvPr/>
        </p:nvGrpSpPr>
        <p:grpSpPr>
          <a:xfrm>
            <a:off x="323528" y="1052736"/>
            <a:ext cx="4224196" cy="1512168"/>
            <a:chOff x="638714" y="1308295"/>
            <a:chExt cx="11918769" cy="1901011"/>
          </a:xfrm>
        </p:grpSpPr>
        <p:sp>
          <p:nvSpPr>
            <p:cNvPr id="233" name="Google Shape;233;p9"/>
            <p:cNvSpPr/>
            <p:nvPr/>
          </p:nvSpPr>
          <p:spPr>
            <a:xfrm>
              <a:off x="1378422" y="1308295"/>
              <a:ext cx="11179061" cy="190101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0" lIns="32400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ED145B"/>
                </a:buClr>
                <a:buSzPts val="2000"/>
                <a:buFont typeface="Arial"/>
                <a:buNone/>
              </a:pPr>
              <a:r>
                <a:rPr b="1" lang="pt-BR" sz="2000">
                  <a:solidFill>
                    <a:srgbClr val="ED145B"/>
                  </a:solidFill>
                  <a:latin typeface="Arial"/>
                  <a:ea typeface="Arial"/>
                  <a:cs typeface="Arial"/>
                  <a:sym typeface="Arial"/>
                </a:rPr>
                <a:t>Real Time Clock,</a:t>
              </a:r>
              <a:r>
                <a:rPr lang="pt-BR"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ou Relógio de Tempo Real. É um componente eletrônico usado para manter o controle </a:t>
              </a:r>
              <a:r>
                <a:rPr b="1" lang="pt-BR" sz="2000">
                  <a:solidFill>
                    <a:srgbClr val="ED265B"/>
                  </a:solidFill>
                  <a:latin typeface="Arial"/>
                  <a:ea typeface="Arial"/>
                  <a:cs typeface="Arial"/>
                  <a:sym typeface="Arial"/>
                </a:rPr>
                <a:t>preciso</a:t>
              </a:r>
              <a:r>
                <a:rPr lang="pt-BR"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do tempo.</a:t>
              </a:r>
              <a:endParaRPr/>
            </a:p>
          </p:txBody>
        </p:sp>
        <p:sp>
          <p:nvSpPr>
            <p:cNvPr id="234" name="Google Shape;234;p9"/>
            <p:cNvSpPr/>
            <p:nvPr/>
          </p:nvSpPr>
          <p:spPr>
            <a:xfrm>
              <a:off x="638714" y="1308295"/>
              <a:ext cx="1075481" cy="1901011"/>
            </a:xfrm>
            <a:prstGeom prst="homePlate">
              <a:avLst>
                <a:gd fmla="val 27321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Tema do Office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Personalizar design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2018-08-18T04:32:45Z</dcterms:created>
  <dc:creator>Paula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ada0a2f-b917-4d51-b0d0-d418a10c8b23_Enabled">
    <vt:lpwstr>True</vt:lpwstr>
  </property>
  <property fmtid="{D5CDD505-2E9C-101B-9397-08002B2CF9AE}" pid="3" name="MSIP_Label_1ada0a2f-b917-4d51-b0d0-d418a10c8b23_SiteId">
    <vt:lpwstr>12a3af23-a769-4654-847f-958f3d479f4a</vt:lpwstr>
  </property>
  <property fmtid="{D5CDD505-2E9C-101B-9397-08002B2CF9AE}" pid="4" name="MSIP_Label_1ada0a2f-b917-4d51-b0d0-d418a10c8b23_Owner">
    <vt:lpwstr>Rafael.Ronqui@BR.nestle.com</vt:lpwstr>
  </property>
  <property fmtid="{D5CDD505-2E9C-101B-9397-08002B2CF9AE}" pid="5" name="MSIP_Label_1ada0a2f-b917-4d51-b0d0-d418a10c8b23_SetDate">
    <vt:lpwstr>2019-02-19T12:24:28.6978643Z</vt:lpwstr>
  </property>
  <property fmtid="{D5CDD505-2E9C-101B-9397-08002B2CF9AE}" pid="6" name="MSIP_Label_1ada0a2f-b917-4d51-b0d0-d418a10c8b23_Name">
    <vt:lpwstr>General Use</vt:lpwstr>
  </property>
  <property fmtid="{D5CDD505-2E9C-101B-9397-08002B2CF9AE}" pid="7" name="MSIP_Label_1ada0a2f-b917-4d51-b0d0-d418a10c8b23_Application">
    <vt:lpwstr>Microsoft Azure Information Protection</vt:lpwstr>
  </property>
  <property fmtid="{D5CDD505-2E9C-101B-9397-08002B2CF9AE}" pid="8" name="MSIP_Label_1ada0a2f-b917-4d51-b0d0-d418a10c8b23_Extended_MSFT_Method">
    <vt:lpwstr>Automatic</vt:lpwstr>
  </property>
  <property fmtid="{D5CDD505-2E9C-101B-9397-08002B2CF9AE}" pid="9" name="Sensitivity">
    <vt:lpwstr>General Use</vt:lpwstr>
  </property>
</Properties>
</file>